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737" r:id="rId4"/>
  </p:sldMasterIdLst>
  <p:notesMasterIdLst>
    <p:notesMasterId r:id="rId39"/>
  </p:notesMasterIdLst>
  <p:sldIdLst>
    <p:sldId id="256" r:id="rId5"/>
    <p:sldId id="258" r:id="rId6"/>
    <p:sldId id="259" r:id="rId7"/>
    <p:sldId id="300" r:id="rId8"/>
    <p:sldId id="260" r:id="rId9"/>
    <p:sldId id="257" r:id="rId10"/>
    <p:sldId id="263" r:id="rId11"/>
    <p:sldId id="264" r:id="rId12"/>
    <p:sldId id="262" r:id="rId13"/>
    <p:sldId id="269" r:id="rId14"/>
    <p:sldId id="265" r:id="rId15"/>
    <p:sldId id="268" r:id="rId16"/>
    <p:sldId id="266" r:id="rId17"/>
    <p:sldId id="301" r:id="rId18"/>
    <p:sldId id="272" r:id="rId19"/>
    <p:sldId id="276" r:id="rId20"/>
    <p:sldId id="282" r:id="rId21"/>
    <p:sldId id="283" r:id="rId22"/>
    <p:sldId id="281" r:id="rId23"/>
    <p:sldId id="285" r:id="rId24"/>
    <p:sldId id="286" r:id="rId25"/>
    <p:sldId id="287" r:id="rId26"/>
    <p:sldId id="273" r:id="rId27"/>
    <p:sldId id="280" r:id="rId28"/>
    <p:sldId id="293" r:id="rId29"/>
    <p:sldId id="294" r:id="rId30"/>
    <p:sldId id="295" r:id="rId31"/>
    <p:sldId id="279" r:id="rId32"/>
    <p:sldId id="291" r:id="rId33"/>
    <p:sldId id="292" r:id="rId34"/>
    <p:sldId id="278" r:id="rId35"/>
    <p:sldId id="302" r:id="rId36"/>
    <p:sldId id="296" r:id="rId37"/>
    <p:sldId id="261" r:id="rId38"/>
  </p:sldIdLst>
  <p:sldSz cx="12192000" cy="6858000"/>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72" autoAdjust="0"/>
    <p:restoredTop sz="90689" autoAdjust="0"/>
  </p:normalViewPr>
  <p:slideViewPr>
    <p:cSldViewPr snapToGrid="0">
      <p:cViewPr>
        <p:scale>
          <a:sx n="81" d="100"/>
          <a:sy n="81" d="100"/>
        </p:scale>
        <p:origin x="-610"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sng" strike="noStrike" kern="1200" spc="0" baseline="0">
                <a:solidFill>
                  <a:schemeClr val="tx1">
                    <a:lumMod val="65000"/>
                    <a:lumOff val="35000"/>
                  </a:schemeClr>
                </a:solidFill>
                <a:latin typeface="+mn-lt"/>
                <a:ea typeface="+mn-ea"/>
                <a:cs typeface="+mn-cs"/>
              </a:defRPr>
            </a:pPr>
            <a:r>
              <a:rPr lang="fr-FR" sz="2800" b="1" u="sng"/>
              <a:t>Evolution  des recettes fiscales, du budget</a:t>
            </a:r>
            <a:r>
              <a:rPr lang="fr-FR" sz="2800" b="1" u="sng" baseline="0"/>
              <a:t> de l'Etat  et du budget de la santé</a:t>
            </a:r>
            <a:endParaRPr lang="fr-FR" sz="2800" b="1" u="sng"/>
          </a:p>
        </c:rich>
      </c:tx>
      <c:layout/>
      <c:overlay val="0"/>
      <c:spPr>
        <a:noFill/>
        <a:ln>
          <a:noFill/>
        </a:ln>
        <a:effectLst/>
      </c:spPr>
    </c:title>
    <c:autoTitleDeleted val="0"/>
    <c:plotArea>
      <c:layout/>
      <c:barChart>
        <c:barDir val="col"/>
        <c:grouping val="clustered"/>
        <c:varyColors val="0"/>
        <c:ser>
          <c:idx val="0"/>
          <c:order val="0"/>
          <c:tx>
            <c:strRef>
              <c:f>'[Graphique dans Microsoft PowerPoint]Feuil1'!$B$144</c:f>
              <c:strCache>
                <c:ptCount val="1"/>
                <c:pt idx="0">
                  <c:v>Recettes fiscales/Budget</c:v>
                </c:pt>
              </c:strCache>
            </c:strRef>
          </c:tx>
          <c:spPr>
            <a:solidFill>
              <a:schemeClr val="accent1"/>
            </a:solidFill>
            <a:ln>
              <a:noFill/>
            </a:ln>
            <a:effectLst/>
          </c:spPr>
          <c:invertIfNegative val="0"/>
          <c:cat>
            <c:numRef>
              <c:f>'[Graphique dans Microsoft PowerPoint]Feuil1'!$C$143:$K$143</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'[Graphique dans Microsoft PowerPoint]Feuil1'!$C$144:$K$144</c:f>
              <c:numCache>
                <c:formatCode>0.0%</c:formatCode>
                <c:ptCount val="9"/>
                <c:pt idx="0">
                  <c:v>0.62385645273276658</c:v>
                </c:pt>
                <c:pt idx="1">
                  <c:v>0.44972087157412538</c:v>
                </c:pt>
                <c:pt idx="2">
                  <c:v>0.55401427418376981</c:v>
                </c:pt>
                <c:pt idx="3">
                  <c:v>0.46329180569720818</c:v>
                </c:pt>
                <c:pt idx="4">
                  <c:v>0.46317645813207342</c:v>
                </c:pt>
                <c:pt idx="5">
                  <c:v>0.61897292130592108</c:v>
                </c:pt>
                <c:pt idx="6">
                  <c:v>0.63468885911066975</c:v>
                </c:pt>
                <c:pt idx="7">
                  <c:v>0.57375976147335894</c:v>
                </c:pt>
                <c:pt idx="8">
                  <c:v>0.50928792569659442</c:v>
                </c:pt>
              </c:numCache>
            </c:numRef>
          </c:val>
        </c:ser>
        <c:ser>
          <c:idx val="1"/>
          <c:order val="1"/>
          <c:tx>
            <c:strRef>
              <c:f>'[Graphique dans Microsoft PowerPoint]Feuil1'!$B$145</c:f>
              <c:strCache>
                <c:ptCount val="1"/>
                <c:pt idx="0">
                  <c:v>Budget Santé /Budget</c:v>
                </c:pt>
              </c:strCache>
            </c:strRef>
          </c:tx>
          <c:spPr>
            <a:solidFill>
              <a:schemeClr val="accent2"/>
            </a:solidFill>
            <a:ln>
              <a:noFill/>
            </a:ln>
            <a:effectLst/>
          </c:spPr>
          <c:invertIfNegative val="0"/>
          <c:cat>
            <c:numRef>
              <c:f>'[Graphique dans Microsoft PowerPoint]Feuil1'!$C$143:$K$143</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'[Graphique dans Microsoft PowerPoint]Feuil1'!$C$145:$K$145</c:f>
              <c:numCache>
                <c:formatCode>0.0%</c:formatCode>
                <c:ptCount val="9"/>
                <c:pt idx="0">
                  <c:v>0.13962620653708585</c:v>
                </c:pt>
                <c:pt idx="1">
                  <c:v>8.2779931546742999E-2</c:v>
                </c:pt>
                <c:pt idx="2">
                  <c:v>5.5468563931416526E-2</c:v>
                </c:pt>
                <c:pt idx="3">
                  <c:v>5.8714881014663767E-2</c:v>
                </c:pt>
                <c:pt idx="4">
                  <c:v>5.718290189725795E-2</c:v>
                </c:pt>
                <c:pt idx="5">
                  <c:v>5.5203046550285434E-2</c:v>
                </c:pt>
                <c:pt idx="6">
                  <c:v>6.0925360596315335E-2</c:v>
                </c:pt>
                <c:pt idx="7">
                  <c:v>4.6159222271297588E-2</c:v>
                </c:pt>
                <c:pt idx="8">
                  <c:v>4.6922763565259901E-2</c:v>
                </c:pt>
              </c:numCache>
            </c:numRef>
          </c:val>
        </c:ser>
        <c:dLbls>
          <c:showLegendKey val="0"/>
          <c:showVal val="0"/>
          <c:showCatName val="0"/>
          <c:showSerName val="0"/>
          <c:showPercent val="0"/>
          <c:showBubbleSize val="0"/>
        </c:dLbls>
        <c:gapWidth val="219"/>
        <c:overlap val="-27"/>
        <c:axId val="132316544"/>
        <c:axId val="132318720"/>
      </c:barChart>
      <c:lineChart>
        <c:grouping val="standard"/>
        <c:varyColors val="0"/>
        <c:ser>
          <c:idx val="2"/>
          <c:order val="2"/>
          <c:tx>
            <c:strRef>
              <c:f>'[Graphique dans Microsoft PowerPoint]Feuil1'!$B$146</c:f>
              <c:strCache>
                <c:ptCount val="1"/>
                <c:pt idx="0">
                  <c:v>RECETTES FISCALES</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'[Graphique dans Microsoft PowerPoint]Feuil1'!$C$143:$K$143</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'[Graphique dans Microsoft PowerPoint]Feuil1'!$C$146:$K$146</c:f>
              <c:numCache>
                <c:formatCode>_-* #\ ##0\ _€_-;\-* #\ ##0\ _€_-;_-* "-"??\ _€_-;_-@_-</c:formatCode>
                <c:ptCount val="9"/>
                <c:pt idx="0">
                  <c:v>218442000</c:v>
                </c:pt>
                <c:pt idx="1">
                  <c:v>224737000</c:v>
                </c:pt>
                <c:pt idx="2">
                  <c:v>304014000</c:v>
                </c:pt>
                <c:pt idx="3">
                  <c:v>304014000</c:v>
                </c:pt>
                <c:pt idx="4">
                  <c:v>364237730</c:v>
                </c:pt>
                <c:pt idx="5">
                  <c:v>513975740</c:v>
                </c:pt>
                <c:pt idx="6">
                  <c:v>516280000</c:v>
                </c:pt>
                <c:pt idx="7">
                  <c:v>575000000</c:v>
                </c:pt>
                <c:pt idx="8">
                  <c:v>625100000</c:v>
                </c:pt>
              </c:numCache>
            </c:numRef>
          </c:val>
          <c:smooth val="0"/>
        </c:ser>
        <c:ser>
          <c:idx val="3"/>
          <c:order val="3"/>
          <c:tx>
            <c:strRef>
              <c:f>'[Graphique dans Microsoft PowerPoint]Feuil1'!$B$147</c:f>
              <c:strCache>
                <c:ptCount val="1"/>
                <c:pt idx="0">
                  <c:v>BUDGET DE LA SANTE</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'[Graphique dans Microsoft PowerPoint]Feuil1'!$C$143:$K$143</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'[Graphique dans Microsoft PowerPoint]Feuil1'!$C$147:$K$147</c:f>
              <c:numCache>
                <c:formatCode>General</c:formatCode>
                <c:ptCount val="9"/>
                <c:pt idx="0">
                  <c:v>48889817</c:v>
                </c:pt>
                <c:pt idx="1">
                  <c:v>41367245</c:v>
                </c:pt>
                <c:pt idx="2">
                  <c:v>30438241</c:v>
                </c:pt>
                <c:pt idx="3">
                  <c:v>38528947.884000003</c:v>
                </c:pt>
                <c:pt idx="4">
                  <c:v>44968111</c:v>
                </c:pt>
                <c:pt idx="5">
                  <c:v>45838882</c:v>
                </c:pt>
                <c:pt idx="6">
                  <c:v>49559000</c:v>
                </c:pt>
                <c:pt idx="7">
                  <c:v>46259000</c:v>
                </c:pt>
                <c:pt idx="8">
                  <c:v>57593000</c:v>
                </c:pt>
              </c:numCache>
            </c:numRef>
          </c:val>
          <c:smooth val="0"/>
        </c:ser>
        <c:dLbls>
          <c:showLegendKey val="0"/>
          <c:showVal val="0"/>
          <c:showCatName val="0"/>
          <c:showSerName val="0"/>
          <c:showPercent val="0"/>
          <c:showBubbleSize val="0"/>
        </c:dLbls>
        <c:marker val="1"/>
        <c:smooth val="0"/>
        <c:axId val="132371200"/>
        <c:axId val="132320256"/>
      </c:lineChart>
      <c:catAx>
        <c:axId val="132316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132318720"/>
        <c:crosses val="autoZero"/>
        <c:auto val="1"/>
        <c:lblAlgn val="ctr"/>
        <c:lblOffset val="100"/>
        <c:noMultiLvlLbl val="0"/>
      </c:catAx>
      <c:valAx>
        <c:axId val="13231872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132316544"/>
        <c:crosses val="autoZero"/>
        <c:crossBetween val="between"/>
      </c:valAx>
      <c:valAx>
        <c:axId val="132320256"/>
        <c:scaling>
          <c:orientation val="minMax"/>
        </c:scaling>
        <c:delete val="0"/>
        <c:axPos val="r"/>
        <c:numFmt formatCode="_-* #\ ##0\ _€_-;\-* #\ ##0\ _€_-;_-* &quot;-&quot;??\ _€_-;_-@_-"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fr-FR"/>
          </a:p>
        </c:txPr>
        <c:crossAx val="132371200"/>
        <c:crosses val="max"/>
        <c:crossBetween val="between"/>
      </c:valAx>
      <c:catAx>
        <c:axId val="132371200"/>
        <c:scaling>
          <c:orientation val="minMax"/>
        </c:scaling>
        <c:delete val="1"/>
        <c:axPos val="b"/>
        <c:numFmt formatCode="General" sourceLinked="1"/>
        <c:majorTickMark val="out"/>
        <c:minorTickMark val="none"/>
        <c:tickLblPos val="nextTo"/>
        <c:crossAx val="132320256"/>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48"/>
    </mc:Choice>
    <mc:Fallback>
      <c:style val="48"/>
    </mc:Fallback>
  </mc:AlternateContent>
  <c:chart>
    <c:autoTitleDeleted val="1"/>
    <c:plotArea>
      <c:layout>
        <c:manualLayout>
          <c:layoutTarget val="inner"/>
          <c:xMode val="edge"/>
          <c:yMode val="edge"/>
          <c:x val="0.35030962926509185"/>
          <c:y val="0.15680012794288953"/>
          <c:w val="0.33461827427821522"/>
          <c:h val="0.68664298215250852"/>
        </c:manualLayout>
      </c:layout>
      <c:radarChart>
        <c:radarStyle val="marker"/>
        <c:varyColors val="0"/>
        <c:ser>
          <c:idx val="0"/>
          <c:order val="0"/>
          <c:cat>
            <c:strRef>
              <c:f>Feuil1!$A$2:$A$9</c:f>
              <c:strCache>
                <c:ptCount val="8"/>
                <c:pt idx="0">
                  <c:v>TVA, Taxe sur les activités financières et Taxe sur les conventions d’assurance </c:v>
                </c:pt>
                <c:pt idx="1">
                  <c:v>Impôts sur les sociétés </c:v>
                </c:pt>
                <c:pt idx="2">
                  <c:v>Droits d'accises et la Taxe spéciale sur la fabrication et le commerce des boissons</c:v>
                </c:pt>
                <c:pt idx="3">
                  <c:v>Impôt sur les revenus des personnes physiques</c:v>
                </c:pt>
                <c:pt idx="4">
                  <c:v>Droits d'enregistrement et Timbres </c:v>
                </c:pt>
                <c:pt idx="5">
                  <c:v>Taxe professionnelle et la Taxe professionnelle unique</c:v>
                </c:pt>
                <c:pt idx="6">
                  <c:v>Prélèvement sur les jeux de hasard </c:v>
                </c:pt>
                <c:pt idx="7">
                  <c:v>Taxe Foncière </c:v>
                </c:pt>
              </c:strCache>
            </c:strRef>
          </c:cat>
          <c:val>
            <c:numRef>
              <c:f>Feuil1!$B$2:$B$9</c:f>
              <c:numCache>
                <c:formatCode>0.00%</c:formatCode>
                <c:ptCount val="8"/>
                <c:pt idx="0">
                  <c:v>0.40400000000000003</c:v>
                </c:pt>
                <c:pt idx="1">
                  <c:v>0.223</c:v>
                </c:pt>
                <c:pt idx="2">
                  <c:v>0.14299999999999999</c:v>
                </c:pt>
                <c:pt idx="3">
                  <c:v>0.123</c:v>
                </c:pt>
                <c:pt idx="4">
                  <c:v>4.5999999999999999E-2</c:v>
                </c:pt>
                <c:pt idx="5">
                  <c:v>3.4000000000000002E-2</c:v>
                </c:pt>
                <c:pt idx="6">
                  <c:v>5.0000000000000001E-3</c:v>
                </c:pt>
                <c:pt idx="7">
                  <c:v>4.0000000000000001E-3</c:v>
                </c:pt>
              </c:numCache>
            </c:numRef>
          </c:val>
        </c:ser>
        <c:dLbls>
          <c:showLegendKey val="0"/>
          <c:showVal val="1"/>
          <c:showCatName val="0"/>
          <c:showSerName val="0"/>
          <c:showPercent val="0"/>
          <c:showBubbleSize val="0"/>
        </c:dLbls>
        <c:axId val="157174400"/>
        <c:axId val="157176192"/>
      </c:radarChart>
      <c:catAx>
        <c:axId val="157174400"/>
        <c:scaling>
          <c:orientation val="minMax"/>
        </c:scaling>
        <c:delete val="0"/>
        <c:axPos val="b"/>
        <c:majorGridlines/>
        <c:numFmt formatCode="General" sourceLinked="1"/>
        <c:majorTickMark val="none"/>
        <c:minorTickMark val="none"/>
        <c:tickLblPos val="nextTo"/>
        <c:txPr>
          <a:bodyPr rot="-60000000" vert="horz"/>
          <a:lstStyle/>
          <a:p>
            <a:pPr>
              <a:defRPr/>
            </a:pPr>
            <a:endParaRPr lang="fr-FR"/>
          </a:p>
        </c:txPr>
        <c:crossAx val="157176192"/>
        <c:crosses val="autoZero"/>
        <c:auto val="1"/>
        <c:lblAlgn val="ctr"/>
        <c:lblOffset val="100"/>
        <c:noMultiLvlLbl val="0"/>
      </c:catAx>
      <c:valAx>
        <c:axId val="157176192"/>
        <c:scaling>
          <c:orientation val="minMax"/>
        </c:scaling>
        <c:delete val="1"/>
        <c:axPos val="l"/>
        <c:majorGridlines/>
        <c:numFmt formatCode="0.00%" sourceLinked="1"/>
        <c:majorTickMark val="none"/>
        <c:minorTickMark val="none"/>
        <c:tickLblPos val="nextTo"/>
        <c:crossAx val="157174400"/>
        <c:crosses val="autoZero"/>
        <c:crossBetween val="between"/>
      </c:valAx>
      <c:spPr>
        <a:ln cmpd="sng"/>
      </c:spPr>
    </c:plotArea>
    <c:plotVisOnly val="1"/>
    <c:dispBlanksAs val="gap"/>
    <c:showDLblsOverMax val="0"/>
  </c:chart>
  <c:spPr>
    <a:solidFill>
      <a:schemeClr val="accent1">
        <a:lumMod val="75000"/>
      </a:schemeClr>
    </a:solidFill>
  </c:spPr>
  <c:txPr>
    <a:bodyPr/>
    <a:lstStyle/>
    <a:p>
      <a:pPr>
        <a:defRPr sz="1800"/>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CDB961-49E2-40B5-A6DB-DD05F4F31908}"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fr-FR"/>
        </a:p>
      </dgm:t>
    </dgm:pt>
    <dgm:pt modelId="{73F9811A-2057-4BE7-9822-0C1D0FA690B3}">
      <dgm:prSet phldrT="[Texte]" custT="1"/>
      <dgm:spPr/>
      <dgm:t>
        <a:bodyPr/>
        <a:lstStyle/>
        <a:p>
          <a:r>
            <a:rPr lang="fr-FR" sz="2000" dirty="0" smtClean="0"/>
            <a:t>Education : (20% du budget) </a:t>
          </a:r>
          <a:endParaRPr lang="fr-FR" sz="2000" dirty="0"/>
        </a:p>
      </dgm:t>
    </dgm:pt>
    <dgm:pt modelId="{CBDF73E1-8404-4486-A120-3ECA9E209714}" type="parTrans" cxnId="{7A33C966-831D-49C5-9F65-D4434A4ECCB1}">
      <dgm:prSet/>
      <dgm:spPr/>
      <dgm:t>
        <a:bodyPr/>
        <a:lstStyle/>
        <a:p>
          <a:endParaRPr lang="fr-FR"/>
        </a:p>
      </dgm:t>
    </dgm:pt>
    <dgm:pt modelId="{E8802AE8-9701-4ECB-AB81-D18E60C9D278}" type="sibTrans" cxnId="{7A33C966-831D-49C5-9F65-D4434A4ECCB1}">
      <dgm:prSet/>
      <dgm:spPr/>
      <dgm:t>
        <a:bodyPr/>
        <a:lstStyle/>
        <a:p>
          <a:endParaRPr lang="fr-FR"/>
        </a:p>
      </dgm:t>
    </dgm:pt>
    <dgm:pt modelId="{5800C492-5DE2-46BE-9F7A-12506BF75A64}">
      <dgm:prSet phldrT="[Texte]" custT="1"/>
      <dgm:spPr>
        <a:solidFill>
          <a:schemeClr val="accent5">
            <a:lumMod val="75000"/>
          </a:schemeClr>
        </a:solidFill>
      </dgm:spPr>
      <dgm:t>
        <a:bodyPr/>
        <a:lstStyle/>
        <a:p>
          <a:r>
            <a:rPr lang="fr-FR" sz="1800" dirty="0" smtClean="0"/>
            <a:t>Agriculture: Accord de Maputo (10% du budget) </a:t>
          </a:r>
          <a:endParaRPr lang="fr-FR" dirty="0"/>
        </a:p>
      </dgm:t>
    </dgm:pt>
    <dgm:pt modelId="{B1DF7A59-EA7D-4BF5-8D08-D68CDCA5744F}" type="parTrans" cxnId="{95ABF4BB-9817-4CBD-B426-BB7A4BD1FA62}">
      <dgm:prSet/>
      <dgm:spPr/>
      <dgm:t>
        <a:bodyPr/>
        <a:lstStyle/>
        <a:p>
          <a:endParaRPr lang="fr-FR"/>
        </a:p>
      </dgm:t>
    </dgm:pt>
    <dgm:pt modelId="{A1EE3D84-528C-466C-B37F-46EA58D09664}" type="sibTrans" cxnId="{95ABF4BB-9817-4CBD-B426-BB7A4BD1FA62}">
      <dgm:prSet/>
      <dgm:spPr/>
      <dgm:t>
        <a:bodyPr/>
        <a:lstStyle/>
        <a:p>
          <a:endParaRPr lang="fr-FR"/>
        </a:p>
      </dgm:t>
    </dgm:pt>
    <dgm:pt modelId="{FE7EBFD1-1E89-45DA-B4EE-1351A2A8BD15}">
      <dgm:prSet phldrT="[Texte]"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000" dirty="0" smtClean="0"/>
            <a:t>Eau </a:t>
          </a:r>
        </a:p>
        <a:p>
          <a:pPr marL="0" marR="0" lvl="0" indent="0" defTabSz="914400" eaLnBrk="1" fontAlgn="auto" latinLnBrk="0" hangingPunct="1">
            <a:lnSpc>
              <a:spcPct val="100000"/>
            </a:lnSpc>
            <a:spcBef>
              <a:spcPts val="0"/>
            </a:spcBef>
            <a:spcAft>
              <a:spcPts val="0"/>
            </a:spcAft>
            <a:buClrTx/>
            <a:buSzTx/>
            <a:buFontTx/>
            <a:buNone/>
            <a:tabLst/>
            <a:defRPr/>
          </a:pPr>
          <a:r>
            <a:rPr lang="fr-FR" sz="2000" dirty="0" smtClean="0"/>
            <a:t>assainissement</a:t>
          </a:r>
        </a:p>
        <a:p>
          <a:pPr lvl="0" defTabSz="1644650">
            <a:lnSpc>
              <a:spcPct val="90000"/>
            </a:lnSpc>
            <a:spcBef>
              <a:spcPct val="0"/>
            </a:spcBef>
            <a:spcAft>
              <a:spcPct val="35000"/>
            </a:spcAft>
          </a:pPr>
          <a:endParaRPr lang="fr-FR" dirty="0"/>
        </a:p>
      </dgm:t>
    </dgm:pt>
    <dgm:pt modelId="{E25F51A1-A7A4-4230-B81A-24B658A185CF}" type="parTrans" cxnId="{7DEFF269-2DEA-4D8C-B1A4-1FCE49ED37F4}">
      <dgm:prSet/>
      <dgm:spPr/>
      <dgm:t>
        <a:bodyPr/>
        <a:lstStyle/>
        <a:p>
          <a:endParaRPr lang="fr-FR"/>
        </a:p>
      </dgm:t>
    </dgm:pt>
    <dgm:pt modelId="{FEF1F7EC-3DDF-4F09-8A21-1F7B80567DB2}" type="sibTrans" cxnId="{7DEFF269-2DEA-4D8C-B1A4-1FCE49ED37F4}">
      <dgm:prSet/>
      <dgm:spPr/>
      <dgm:t>
        <a:bodyPr/>
        <a:lstStyle/>
        <a:p>
          <a:endParaRPr lang="fr-FR"/>
        </a:p>
      </dgm:t>
    </dgm:pt>
    <dgm:pt modelId="{9AE23BA3-835A-4121-8669-FB3E234000A2}">
      <dgm:prSet phldrT="[Texte]"/>
      <dgm:spPr>
        <a:solidFill>
          <a:srgbClr val="00B050"/>
        </a:solidFill>
      </dgm:spPr>
      <dgm:t>
        <a:bodyPr/>
        <a:lstStyle/>
        <a:p>
          <a:pPr marR="0" eaLnBrk="1" fontAlgn="auto" latinLnBrk="0" hangingPunct="1">
            <a:buClrTx/>
            <a:buSzTx/>
            <a:buFontTx/>
            <a:tabLst/>
            <a:defRPr/>
          </a:pPr>
          <a:r>
            <a:rPr lang="fr-FR" dirty="0" smtClean="0"/>
            <a:t>Infrastructures</a:t>
          </a:r>
          <a:endParaRPr lang="fr-FR" dirty="0"/>
        </a:p>
      </dgm:t>
    </dgm:pt>
    <dgm:pt modelId="{C4F769CD-5574-402E-A2DC-E5583E8AFFF2}" type="parTrans" cxnId="{28313ADA-2459-4232-AE9C-738767926FCC}">
      <dgm:prSet/>
      <dgm:spPr/>
      <dgm:t>
        <a:bodyPr/>
        <a:lstStyle/>
        <a:p>
          <a:endParaRPr lang="fr-FR"/>
        </a:p>
      </dgm:t>
    </dgm:pt>
    <dgm:pt modelId="{17CFB6C6-9333-4F2A-A9C4-75F7F7ED3255}" type="sibTrans" cxnId="{28313ADA-2459-4232-AE9C-738767926FCC}">
      <dgm:prSet/>
      <dgm:spPr/>
      <dgm:t>
        <a:bodyPr/>
        <a:lstStyle/>
        <a:p>
          <a:endParaRPr lang="fr-FR"/>
        </a:p>
      </dgm:t>
    </dgm:pt>
    <dgm:pt modelId="{A7FCF345-B3CE-4C36-BC67-6709A6C091AC}">
      <dgm:prSet phldrT="[Texte]" custT="1"/>
      <dgm:spPr>
        <a:solidFill>
          <a:schemeClr val="accent2">
            <a:lumMod val="60000"/>
            <a:lumOff val="40000"/>
            <a:alpha val="90000"/>
          </a:schemeClr>
        </a:solidFill>
        <a:ln>
          <a:solidFill>
            <a:srgbClr val="0070C0">
              <a:alpha val="90000"/>
            </a:srgbClr>
          </a:solidFill>
        </a:ln>
      </dgm:spPr>
      <dgm:t>
        <a:bodyPr/>
        <a:lstStyle/>
        <a:p>
          <a:pPr lvl="0" defTabSz="1955800">
            <a:lnSpc>
              <a:spcPct val="90000"/>
            </a:lnSpc>
            <a:spcBef>
              <a:spcPct val="0"/>
            </a:spcBef>
            <a:spcAft>
              <a:spcPct val="35000"/>
            </a:spcAft>
          </a:pPr>
          <a:r>
            <a:rPr lang="fr-FR" dirty="0" smtClean="0"/>
            <a:t>Sécurité</a:t>
          </a:r>
          <a:endParaRPr lang="fr-FR" dirty="0"/>
        </a:p>
      </dgm:t>
    </dgm:pt>
    <dgm:pt modelId="{007B0D46-B612-45F6-8942-DB5B8F1F4F3F}" type="sibTrans" cxnId="{096EAE49-D925-4F81-A440-CC8A7276A165}">
      <dgm:prSet/>
      <dgm:spPr/>
      <dgm:t>
        <a:bodyPr/>
        <a:lstStyle/>
        <a:p>
          <a:endParaRPr lang="fr-FR"/>
        </a:p>
      </dgm:t>
    </dgm:pt>
    <dgm:pt modelId="{862AEB6F-858A-41DA-80D6-4A4150944C09}" type="parTrans" cxnId="{096EAE49-D925-4F81-A440-CC8A7276A165}">
      <dgm:prSet/>
      <dgm:spPr/>
      <dgm:t>
        <a:bodyPr/>
        <a:lstStyle/>
        <a:p>
          <a:endParaRPr lang="fr-FR"/>
        </a:p>
      </dgm:t>
    </dgm:pt>
    <dgm:pt modelId="{CFD6D2EB-239D-4452-93C7-960FD655957F}">
      <dgm:prSet custT="1"/>
      <dgm:spPr>
        <a:solidFill>
          <a:schemeClr val="accent4">
            <a:lumMod val="40000"/>
            <a:lumOff val="60000"/>
            <a:alpha val="90000"/>
          </a:schemeClr>
        </a:solidFill>
      </dgm:spPr>
      <dgm:t>
        <a:bodyPr/>
        <a:lstStyle/>
        <a:p>
          <a:r>
            <a:rPr lang="fr-FR" sz="2000" b="1" dirty="0" smtClean="0"/>
            <a:t>Santé :Déclaration d’Abuja( 15% du budget)</a:t>
          </a:r>
        </a:p>
        <a:p>
          <a:endParaRPr lang="fr-FR" sz="2000" dirty="0"/>
        </a:p>
      </dgm:t>
    </dgm:pt>
    <dgm:pt modelId="{D234EB33-57C3-4B4C-A029-0494F20E7E72}" type="parTrans" cxnId="{B4E08A75-E192-425E-B1EF-A5C3A0FB8BE4}">
      <dgm:prSet/>
      <dgm:spPr/>
      <dgm:t>
        <a:bodyPr/>
        <a:lstStyle/>
        <a:p>
          <a:endParaRPr lang="fr-FR"/>
        </a:p>
      </dgm:t>
    </dgm:pt>
    <dgm:pt modelId="{2D33E737-56FF-4748-9082-015CC507A572}" type="sibTrans" cxnId="{B4E08A75-E192-425E-B1EF-A5C3A0FB8BE4}">
      <dgm:prSet/>
      <dgm:spPr/>
      <dgm:t>
        <a:bodyPr/>
        <a:lstStyle/>
        <a:p>
          <a:endParaRPr lang="fr-FR"/>
        </a:p>
      </dgm:t>
    </dgm:pt>
    <dgm:pt modelId="{5717E281-1510-4B62-AE09-3B1D428E5644}" type="pres">
      <dgm:prSet presAssocID="{C3CDB961-49E2-40B5-A6DB-DD05F4F31908}" presName="outerComposite" presStyleCnt="0">
        <dgm:presLayoutVars>
          <dgm:chMax val="2"/>
          <dgm:animLvl val="lvl"/>
          <dgm:resizeHandles val="exact"/>
        </dgm:presLayoutVars>
      </dgm:prSet>
      <dgm:spPr/>
      <dgm:t>
        <a:bodyPr/>
        <a:lstStyle/>
        <a:p>
          <a:endParaRPr lang="fr-FR"/>
        </a:p>
      </dgm:t>
    </dgm:pt>
    <dgm:pt modelId="{4898F45C-2CFF-4704-A60D-91972D3E2F92}" type="pres">
      <dgm:prSet presAssocID="{C3CDB961-49E2-40B5-A6DB-DD05F4F31908}" presName="dummyMaxCanvas" presStyleCnt="0"/>
      <dgm:spPr/>
    </dgm:pt>
    <dgm:pt modelId="{B82F1A85-880D-4081-8F07-81519799F04E}" type="pres">
      <dgm:prSet presAssocID="{C3CDB961-49E2-40B5-A6DB-DD05F4F31908}" presName="parentComposite" presStyleCnt="0"/>
      <dgm:spPr/>
    </dgm:pt>
    <dgm:pt modelId="{91EC70B8-84C9-4C50-A0EC-88B9C90C07ED}" type="pres">
      <dgm:prSet presAssocID="{C3CDB961-49E2-40B5-A6DB-DD05F4F31908}" presName="parent1" presStyleLbl="alignAccFollowNode1" presStyleIdx="0" presStyleCnt="4" custAng="1043780" custLinFactNeighborX="-45320" custLinFactNeighborY="18605">
        <dgm:presLayoutVars>
          <dgm:chMax val="4"/>
        </dgm:presLayoutVars>
      </dgm:prSet>
      <dgm:spPr/>
      <dgm:t>
        <a:bodyPr/>
        <a:lstStyle/>
        <a:p>
          <a:endParaRPr lang="fr-FR"/>
        </a:p>
      </dgm:t>
    </dgm:pt>
    <dgm:pt modelId="{70CA0A75-826E-41F6-953B-A1E00CD621F8}" type="pres">
      <dgm:prSet presAssocID="{C3CDB961-49E2-40B5-A6DB-DD05F4F31908}" presName="parent2" presStyleLbl="alignAccFollowNode1" presStyleIdx="1" presStyleCnt="4" custAng="21317235" custScaleY="115015" custLinFactY="100000" custLinFactNeighborX="-11792" custLinFactNeighborY="173506">
        <dgm:presLayoutVars>
          <dgm:chMax val="4"/>
        </dgm:presLayoutVars>
      </dgm:prSet>
      <dgm:spPr/>
      <dgm:t>
        <a:bodyPr/>
        <a:lstStyle/>
        <a:p>
          <a:endParaRPr lang="fr-FR"/>
        </a:p>
      </dgm:t>
    </dgm:pt>
    <dgm:pt modelId="{87D2ECDE-2E2E-424E-9C97-260C8887486E}" type="pres">
      <dgm:prSet presAssocID="{C3CDB961-49E2-40B5-A6DB-DD05F4F31908}" presName="childrenComposite" presStyleCnt="0"/>
      <dgm:spPr/>
    </dgm:pt>
    <dgm:pt modelId="{2C4AB6DD-2527-4785-B11C-1D9DBE6CCA75}" type="pres">
      <dgm:prSet presAssocID="{C3CDB961-49E2-40B5-A6DB-DD05F4F31908}" presName="dummyMaxCanvas_ChildArea" presStyleCnt="0"/>
      <dgm:spPr/>
    </dgm:pt>
    <dgm:pt modelId="{982A0C5F-314F-4B94-A488-BB7811EF7A26}" type="pres">
      <dgm:prSet presAssocID="{C3CDB961-49E2-40B5-A6DB-DD05F4F31908}" presName="fulcrum" presStyleLbl="alignAccFollowNode1" presStyleIdx="2" presStyleCnt="4" custLinFactNeighborX="0" custLinFactNeighborY="-18271"/>
      <dgm:spPr>
        <a:solidFill>
          <a:srgbClr val="7030A0">
            <a:alpha val="90000"/>
          </a:srgbClr>
        </a:solidFill>
      </dgm:spPr>
    </dgm:pt>
    <dgm:pt modelId="{FB56A4B0-5BA7-4AAE-8899-95B6D850891E}" type="pres">
      <dgm:prSet presAssocID="{C3CDB961-49E2-40B5-A6DB-DD05F4F31908}" presName="balance_40" presStyleLbl="alignAccFollowNode1" presStyleIdx="3" presStyleCnt="4">
        <dgm:presLayoutVars>
          <dgm:bulletEnabled val="1"/>
        </dgm:presLayoutVars>
      </dgm:prSet>
      <dgm:spPr>
        <a:solidFill>
          <a:schemeClr val="tx1">
            <a:alpha val="90000"/>
          </a:schemeClr>
        </a:solidFill>
      </dgm:spPr>
    </dgm:pt>
    <dgm:pt modelId="{4E1F356D-AFB5-4085-86C9-BC1EC57593B1}" type="pres">
      <dgm:prSet presAssocID="{C3CDB961-49E2-40B5-A6DB-DD05F4F31908}" presName="left_40_1" presStyleLbl="node1" presStyleIdx="0" presStyleCnt="4">
        <dgm:presLayoutVars>
          <dgm:bulletEnabled val="1"/>
        </dgm:presLayoutVars>
      </dgm:prSet>
      <dgm:spPr/>
      <dgm:t>
        <a:bodyPr/>
        <a:lstStyle/>
        <a:p>
          <a:endParaRPr lang="fr-FR"/>
        </a:p>
      </dgm:t>
    </dgm:pt>
    <dgm:pt modelId="{E77E669C-3187-40BF-8FC7-4983B1DBA059}" type="pres">
      <dgm:prSet presAssocID="{C3CDB961-49E2-40B5-A6DB-DD05F4F31908}" presName="left_40_2" presStyleLbl="node1" presStyleIdx="1" presStyleCnt="4">
        <dgm:presLayoutVars>
          <dgm:bulletEnabled val="1"/>
        </dgm:presLayoutVars>
      </dgm:prSet>
      <dgm:spPr/>
      <dgm:t>
        <a:bodyPr/>
        <a:lstStyle/>
        <a:p>
          <a:endParaRPr lang="fr-FR"/>
        </a:p>
      </dgm:t>
    </dgm:pt>
    <dgm:pt modelId="{8559826F-1458-4B49-B8C5-8636A658EF4C}" type="pres">
      <dgm:prSet presAssocID="{C3CDB961-49E2-40B5-A6DB-DD05F4F31908}" presName="left_40_3" presStyleLbl="node1" presStyleIdx="2" presStyleCnt="4">
        <dgm:presLayoutVars>
          <dgm:bulletEnabled val="1"/>
        </dgm:presLayoutVars>
      </dgm:prSet>
      <dgm:spPr/>
      <dgm:t>
        <a:bodyPr/>
        <a:lstStyle/>
        <a:p>
          <a:endParaRPr lang="fr-FR"/>
        </a:p>
      </dgm:t>
    </dgm:pt>
    <dgm:pt modelId="{3A559A74-A1D9-41EE-A437-B25343CDFF11}" type="pres">
      <dgm:prSet presAssocID="{C3CDB961-49E2-40B5-A6DB-DD05F4F31908}" presName="left_40_4" presStyleLbl="node1" presStyleIdx="3" presStyleCnt="4">
        <dgm:presLayoutVars>
          <dgm:bulletEnabled val="1"/>
        </dgm:presLayoutVars>
      </dgm:prSet>
      <dgm:spPr/>
      <dgm:t>
        <a:bodyPr/>
        <a:lstStyle/>
        <a:p>
          <a:endParaRPr lang="fr-FR"/>
        </a:p>
      </dgm:t>
    </dgm:pt>
  </dgm:ptLst>
  <dgm:cxnLst>
    <dgm:cxn modelId="{7A33C966-831D-49C5-9F65-D4434A4ECCB1}" srcId="{A7FCF345-B3CE-4C36-BC67-6709A6C091AC}" destId="{73F9811A-2057-4BE7-9822-0C1D0FA690B3}" srcOrd="0" destOrd="0" parTransId="{CBDF73E1-8404-4486-A120-3ECA9E209714}" sibTransId="{E8802AE8-9701-4ECB-AB81-D18E60C9D278}"/>
    <dgm:cxn modelId="{7DEFF269-2DEA-4D8C-B1A4-1FCE49ED37F4}" srcId="{A7FCF345-B3CE-4C36-BC67-6709A6C091AC}" destId="{FE7EBFD1-1E89-45DA-B4EE-1351A2A8BD15}" srcOrd="2" destOrd="0" parTransId="{E25F51A1-A7A4-4230-B81A-24B658A185CF}" sibTransId="{FEF1F7EC-3DDF-4F09-8A21-1F7B80567DB2}"/>
    <dgm:cxn modelId="{096EAE49-D925-4F81-A440-CC8A7276A165}" srcId="{C3CDB961-49E2-40B5-A6DB-DD05F4F31908}" destId="{A7FCF345-B3CE-4C36-BC67-6709A6C091AC}" srcOrd="0" destOrd="0" parTransId="{862AEB6F-858A-41DA-80D6-4A4150944C09}" sibTransId="{007B0D46-B612-45F6-8942-DB5B8F1F4F3F}"/>
    <dgm:cxn modelId="{95ABF4BB-9817-4CBD-B426-BB7A4BD1FA62}" srcId="{A7FCF345-B3CE-4C36-BC67-6709A6C091AC}" destId="{5800C492-5DE2-46BE-9F7A-12506BF75A64}" srcOrd="1" destOrd="0" parTransId="{B1DF7A59-EA7D-4BF5-8D08-D68CDCA5744F}" sibTransId="{A1EE3D84-528C-466C-B37F-46EA58D09664}"/>
    <dgm:cxn modelId="{F07ACD0B-39EB-4A92-A384-3B8F5462F461}" type="presOf" srcId="{CFD6D2EB-239D-4452-93C7-960FD655957F}" destId="{70CA0A75-826E-41F6-953B-A1E00CD621F8}" srcOrd="0" destOrd="0" presId="urn:microsoft.com/office/officeart/2005/8/layout/balance1"/>
    <dgm:cxn modelId="{5966421A-A6A6-498F-97D1-8AA463D2E7AC}" type="presOf" srcId="{A7FCF345-B3CE-4C36-BC67-6709A6C091AC}" destId="{91EC70B8-84C9-4C50-A0EC-88B9C90C07ED}" srcOrd="0" destOrd="0" presId="urn:microsoft.com/office/officeart/2005/8/layout/balance1"/>
    <dgm:cxn modelId="{B134212F-6385-4694-9C92-430B74E33771}" type="presOf" srcId="{C3CDB961-49E2-40B5-A6DB-DD05F4F31908}" destId="{5717E281-1510-4B62-AE09-3B1D428E5644}" srcOrd="0" destOrd="0" presId="urn:microsoft.com/office/officeart/2005/8/layout/balance1"/>
    <dgm:cxn modelId="{28313ADA-2459-4232-AE9C-738767926FCC}" srcId="{A7FCF345-B3CE-4C36-BC67-6709A6C091AC}" destId="{9AE23BA3-835A-4121-8669-FB3E234000A2}" srcOrd="3" destOrd="0" parTransId="{C4F769CD-5574-402E-A2DC-E5583E8AFFF2}" sibTransId="{17CFB6C6-9333-4F2A-A9C4-75F7F7ED3255}"/>
    <dgm:cxn modelId="{010A2AA1-5572-4DB6-A273-3387FD517997}" type="presOf" srcId="{5800C492-5DE2-46BE-9F7A-12506BF75A64}" destId="{E77E669C-3187-40BF-8FC7-4983B1DBA059}" srcOrd="0" destOrd="0" presId="urn:microsoft.com/office/officeart/2005/8/layout/balance1"/>
    <dgm:cxn modelId="{68052636-42E2-4F8D-9432-075FE9BF06E6}" type="presOf" srcId="{73F9811A-2057-4BE7-9822-0C1D0FA690B3}" destId="{4E1F356D-AFB5-4085-86C9-BC1EC57593B1}" srcOrd="0" destOrd="0" presId="urn:microsoft.com/office/officeart/2005/8/layout/balance1"/>
    <dgm:cxn modelId="{B4E08A75-E192-425E-B1EF-A5C3A0FB8BE4}" srcId="{C3CDB961-49E2-40B5-A6DB-DD05F4F31908}" destId="{CFD6D2EB-239D-4452-93C7-960FD655957F}" srcOrd="1" destOrd="0" parTransId="{D234EB33-57C3-4B4C-A029-0494F20E7E72}" sibTransId="{2D33E737-56FF-4748-9082-015CC507A572}"/>
    <dgm:cxn modelId="{733560C7-7361-4887-89E9-EA1DB9C64C4E}" type="presOf" srcId="{9AE23BA3-835A-4121-8669-FB3E234000A2}" destId="{3A559A74-A1D9-41EE-A437-B25343CDFF11}" srcOrd="0" destOrd="0" presId="urn:microsoft.com/office/officeart/2005/8/layout/balance1"/>
    <dgm:cxn modelId="{516B63C7-2DD9-4CDE-A0B4-4D3A94922C53}" type="presOf" srcId="{FE7EBFD1-1E89-45DA-B4EE-1351A2A8BD15}" destId="{8559826F-1458-4B49-B8C5-8636A658EF4C}" srcOrd="0" destOrd="0" presId="urn:microsoft.com/office/officeart/2005/8/layout/balance1"/>
    <dgm:cxn modelId="{BDC61C60-F588-4B8F-AA6B-BF013838D45A}" type="presParOf" srcId="{5717E281-1510-4B62-AE09-3B1D428E5644}" destId="{4898F45C-2CFF-4704-A60D-91972D3E2F92}" srcOrd="0" destOrd="0" presId="urn:microsoft.com/office/officeart/2005/8/layout/balance1"/>
    <dgm:cxn modelId="{F7C47153-6692-4C07-A975-7D3B4FB5D639}" type="presParOf" srcId="{5717E281-1510-4B62-AE09-3B1D428E5644}" destId="{B82F1A85-880D-4081-8F07-81519799F04E}" srcOrd="1" destOrd="0" presId="urn:microsoft.com/office/officeart/2005/8/layout/balance1"/>
    <dgm:cxn modelId="{26D80056-8098-4DD1-9265-64F1BF3E7002}" type="presParOf" srcId="{B82F1A85-880D-4081-8F07-81519799F04E}" destId="{91EC70B8-84C9-4C50-A0EC-88B9C90C07ED}" srcOrd="0" destOrd="0" presId="urn:microsoft.com/office/officeart/2005/8/layout/balance1"/>
    <dgm:cxn modelId="{BF61A2D9-ADF4-42D2-91C3-816073D5C202}" type="presParOf" srcId="{B82F1A85-880D-4081-8F07-81519799F04E}" destId="{70CA0A75-826E-41F6-953B-A1E00CD621F8}" srcOrd="1" destOrd="0" presId="urn:microsoft.com/office/officeart/2005/8/layout/balance1"/>
    <dgm:cxn modelId="{9A5B4ED8-7C9D-4AB5-A119-34AD8CD9084D}" type="presParOf" srcId="{5717E281-1510-4B62-AE09-3B1D428E5644}" destId="{87D2ECDE-2E2E-424E-9C97-260C8887486E}" srcOrd="2" destOrd="0" presId="urn:microsoft.com/office/officeart/2005/8/layout/balance1"/>
    <dgm:cxn modelId="{B5E803C0-401F-4F55-AD6A-4BA4B15FBF8D}" type="presParOf" srcId="{87D2ECDE-2E2E-424E-9C97-260C8887486E}" destId="{2C4AB6DD-2527-4785-B11C-1D9DBE6CCA75}" srcOrd="0" destOrd="0" presId="urn:microsoft.com/office/officeart/2005/8/layout/balance1"/>
    <dgm:cxn modelId="{0AEC4B0E-0996-4F86-B553-3483CA41911B}" type="presParOf" srcId="{87D2ECDE-2E2E-424E-9C97-260C8887486E}" destId="{982A0C5F-314F-4B94-A488-BB7811EF7A26}" srcOrd="1" destOrd="0" presId="urn:microsoft.com/office/officeart/2005/8/layout/balance1"/>
    <dgm:cxn modelId="{0B56A1A1-9A47-4D76-84DB-FD48783339DA}" type="presParOf" srcId="{87D2ECDE-2E2E-424E-9C97-260C8887486E}" destId="{FB56A4B0-5BA7-4AAE-8899-95B6D850891E}" srcOrd="2" destOrd="0" presId="urn:microsoft.com/office/officeart/2005/8/layout/balance1"/>
    <dgm:cxn modelId="{B935DFFB-DD62-4C71-A8A5-BE86B7988929}" type="presParOf" srcId="{87D2ECDE-2E2E-424E-9C97-260C8887486E}" destId="{4E1F356D-AFB5-4085-86C9-BC1EC57593B1}" srcOrd="3" destOrd="0" presId="urn:microsoft.com/office/officeart/2005/8/layout/balance1"/>
    <dgm:cxn modelId="{77AFAB44-4BBB-4BA3-B12F-045281592DB9}" type="presParOf" srcId="{87D2ECDE-2E2E-424E-9C97-260C8887486E}" destId="{E77E669C-3187-40BF-8FC7-4983B1DBA059}" srcOrd="4" destOrd="0" presId="urn:microsoft.com/office/officeart/2005/8/layout/balance1"/>
    <dgm:cxn modelId="{6DD8C60C-BE3F-460B-A273-43C4017668C7}" type="presParOf" srcId="{87D2ECDE-2E2E-424E-9C97-260C8887486E}" destId="{8559826F-1458-4B49-B8C5-8636A658EF4C}" srcOrd="5" destOrd="0" presId="urn:microsoft.com/office/officeart/2005/8/layout/balance1"/>
    <dgm:cxn modelId="{CC7B9234-8D26-4FC3-921F-8FD2535B2D73}" type="presParOf" srcId="{87D2ECDE-2E2E-424E-9C97-260C8887486E}" destId="{3A559A74-A1D9-41EE-A437-B25343CDFF11}" srcOrd="6"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EC70B8-84C9-4C50-A0EC-88B9C90C07ED}">
      <dsp:nvSpPr>
        <dsp:cNvPr id="0" name=""/>
        <dsp:cNvSpPr/>
      </dsp:nvSpPr>
      <dsp:spPr>
        <a:xfrm rot="1043780">
          <a:off x="2041270" y="268637"/>
          <a:ext cx="2162673" cy="1201485"/>
        </a:xfrm>
        <a:prstGeom prst="roundRect">
          <a:avLst>
            <a:gd name="adj" fmla="val 10000"/>
          </a:avLst>
        </a:prstGeom>
        <a:solidFill>
          <a:schemeClr val="accent2">
            <a:lumMod val="60000"/>
            <a:lumOff val="40000"/>
            <a:alpha val="90000"/>
          </a:schemeClr>
        </a:solidFill>
        <a:ln w="12700" cap="flat" cmpd="sng" algn="ctr">
          <a:solidFill>
            <a:srgbClr val="0070C0">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955800">
            <a:lnSpc>
              <a:spcPct val="90000"/>
            </a:lnSpc>
            <a:spcBef>
              <a:spcPct val="0"/>
            </a:spcBef>
            <a:spcAft>
              <a:spcPct val="35000"/>
            </a:spcAft>
          </a:pPr>
          <a:r>
            <a:rPr lang="fr-FR" sz="3600" kern="1200" dirty="0" smtClean="0"/>
            <a:t>Sécurité</a:t>
          </a:r>
          <a:endParaRPr lang="fr-FR" sz="3600" kern="1200" dirty="0"/>
        </a:p>
      </dsp:txBody>
      <dsp:txXfrm>
        <a:off x="2076460" y="303827"/>
        <a:ext cx="2092293" cy="1131105"/>
      </dsp:txXfrm>
    </dsp:sp>
    <dsp:sp modelId="{70CA0A75-826E-41F6-953B-A1E00CD621F8}">
      <dsp:nvSpPr>
        <dsp:cNvPr id="0" name=""/>
        <dsp:cNvSpPr/>
      </dsp:nvSpPr>
      <dsp:spPr>
        <a:xfrm rot="21317235">
          <a:off x="5890233" y="3241033"/>
          <a:ext cx="2162673" cy="1381888"/>
        </a:xfrm>
        <a:prstGeom prst="roundRect">
          <a:avLst>
            <a:gd name="adj" fmla="val 10000"/>
          </a:avLst>
        </a:prstGeom>
        <a:solidFill>
          <a:schemeClr val="accent4">
            <a:lumMod val="40000"/>
            <a:lumOff val="60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b="1" kern="1200" dirty="0" smtClean="0"/>
            <a:t>Santé :Déclaration d’Abuja( 15% du budget)</a:t>
          </a:r>
        </a:p>
        <a:p>
          <a:pPr lvl="0" algn="ctr" defTabSz="889000">
            <a:lnSpc>
              <a:spcPct val="90000"/>
            </a:lnSpc>
            <a:spcBef>
              <a:spcPct val="0"/>
            </a:spcBef>
            <a:spcAft>
              <a:spcPct val="35000"/>
            </a:spcAft>
          </a:pPr>
          <a:endParaRPr lang="fr-FR" sz="2000" kern="1200" dirty="0"/>
        </a:p>
      </dsp:txBody>
      <dsp:txXfrm>
        <a:off x="5930707" y="3281507"/>
        <a:ext cx="2081725" cy="1300940"/>
      </dsp:txXfrm>
    </dsp:sp>
    <dsp:sp modelId="{982A0C5F-314F-4B94-A488-BB7811EF7A26}">
      <dsp:nvSpPr>
        <dsp:cNvPr id="0" name=""/>
        <dsp:cNvSpPr/>
      </dsp:nvSpPr>
      <dsp:spPr>
        <a:xfrm>
          <a:off x="5214104" y="4986771"/>
          <a:ext cx="901114" cy="901114"/>
        </a:xfrm>
        <a:prstGeom prst="triangle">
          <a:avLst/>
        </a:prstGeom>
        <a:solidFill>
          <a:srgbClr val="7030A0">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56A4B0-5BA7-4AAE-8899-95B6D850891E}">
      <dsp:nvSpPr>
        <dsp:cNvPr id="0" name=""/>
        <dsp:cNvSpPr/>
      </dsp:nvSpPr>
      <dsp:spPr>
        <a:xfrm rot="21360000">
          <a:off x="2960494" y="4765276"/>
          <a:ext cx="5408335" cy="378187"/>
        </a:xfrm>
        <a:prstGeom prst="rect">
          <a:avLst/>
        </a:prstGeom>
        <a:solidFill>
          <a:schemeClr val="tx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1F356D-AFB5-4085-86C9-BC1EC57593B1}">
      <dsp:nvSpPr>
        <dsp:cNvPr id="0" name=""/>
        <dsp:cNvSpPr/>
      </dsp:nvSpPr>
      <dsp:spPr>
        <a:xfrm rot="21360000">
          <a:off x="2969538" y="4083956"/>
          <a:ext cx="2146236" cy="741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Education : (20% du budget) </a:t>
          </a:r>
          <a:endParaRPr lang="fr-FR" sz="2000" kern="1200" dirty="0"/>
        </a:p>
      </dsp:txBody>
      <dsp:txXfrm>
        <a:off x="3005720" y="4120138"/>
        <a:ext cx="2073872" cy="668826"/>
      </dsp:txXfrm>
    </dsp:sp>
    <dsp:sp modelId="{E77E669C-3187-40BF-8FC7-4983B1DBA059}">
      <dsp:nvSpPr>
        <dsp:cNvPr id="0" name=""/>
        <dsp:cNvSpPr/>
      </dsp:nvSpPr>
      <dsp:spPr>
        <a:xfrm rot="21360000">
          <a:off x="2909464" y="3290976"/>
          <a:ext cx="2146236" cy="741190"/>
        </a:xfrm>
        <a:prstGeom prst="round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Agriculture: Accord de Maputo (10% du budget) </a:t>
          </a:r>
          <a:endParaRPr lang="fr-FR" kern="1200" dirty="0"/>
        </a:p>
      </dsp:txBody>
      <dsp:txXfrm>
        <a:off x="2945646" y="3327158"/>
        <a:ext cx="2073872" cy="668826"/>
      </dsp:txXfrm>
    </dsp:sp>
    <dsp:sp modelId="{8559826F-1458-4B49-B8C5-8636A658EF4C}">
      <dsp:nvSpPr>
        <dsp:cNvPr id="0" name=""/>
        <dsp:cNvSpPr/>
      </dsp:nvSpPr>
      <dsp:spPr>
        <a:xfrm rot="21360000">
          <a:off x="2849390" y="2497996"/>
          <a:ext cx="2146236" cy="741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2000" kern="1200" dirty="0" smtClean="0"/>
            <a:t>Eau </a:t>
          </a:r>
        </a:p>
        <a:p>
          <a:pPr marL="0" marR="0" lvl="0" indent="0" algn="ctr" defTabSz="914400" eaLnBrk="1" fontAlgn="auto" latinLnBrk="0" hangingPunct="1">
            <a:lnSpc>
              <a:spcPct val="100000"/>
            </a:lnSpc>
            <a:spcBef>
              <a:spcPct val="0"/>
            </a:spcBef>
            <a:spcAft>
              <a:spcPts val="0"/>
            </a:spcAft>
            <a:buClrTx/>
            <a:buSzTx/>
            <a:buFontTx/>
            <a:buNone/>
            <a:tabLst/>
            <a:defRPr/>
          </a:pPr>
          <a:r>
            <a:rPr lang="fr-FR" sz="2000" kern="1200" dirty="0" smtClean="0"/>
            <a:t>assainissement</a:t>
          </a:r>
        </a:p>
        <a:p>
          <a:pPr lvl="0" algn="ctr" defTabSz="1644650">
            <a:lnSpc>
              <a:spcPct val="90000"/>
            </a:lnSpc>
            <a:spcBef>
              <a:spcPct val="0"/>
            </a:spcBef>
            <a:spcAft>
              <a:spcPct val="35000"/>
            </a:spcAft>
          </a:pPr>
          <a:endParaRPr lang="fr-FR" kern="1200" dirty="0"/>
        </a:p>
      </dsp:txBody>
      <dsp:txXfrm>
        <a:off x="2885572" y="2534178"/>
        <a:ext cx="2073872" cy="668826"/>
      </dsp:txXfrm>
    </dsp:sp>
    <dsp:sp modelId="{3A559A74-A1D9-41EE-A437-B25343CDFF11}">
      <dsp:nvSpPr>
        <dsp:cNvPr id="0" name=""/>
        <dsp:cNvSpPr/>
      </dsp:nvSpPr>
      <dsp:spPr>
        <a:xfrm rot="21360000">
          <a:off x="2789315" y="1705015"/>
          <a:ext cx="2146236" cy="741190"/>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eaLnBrk="1" fontAlgn="auto" latinLnBrk="0" hangingPunct="1">
            <a:lnSpc>
              <a:spcPct val="90000"/>
            </a:lnSpc>
            <a:spcBef>
              <a:spcPct val="0"/>
            </a:spcBef>
            <a:spcAft>
              <a:spcPct val="35000"/>
            </a:spcAft>
            <a:buClrTx/>
            <a:buSzTx/>
            <a:buFontTx/>
            <a:tabLst/>
            <a:defRPr/>
          </a:pPr>
          <a:r>
            <a:rPr lang="fr-FR" sz="2400" kern="1200" dirty="0" smtClean="0"/>
            <a:t>Infrastructures</a:t>
          </a:r>
          <a:endParaRPr lang="fr-FR" sz="2400" kern="1200" dirty="0"/>
        </a:p>
      </dsp:txBody>
      <dsp:txXfrm>
        <a:off x="2825497" y="1741197"/>
        <a:ext cx="2073872" cy="668826"/>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AF1AA070-DC4B-4930-B5FE-334C3B593D1A}" type="datetimeFigureOut">
              <a:rPr lang="fr-FR" smtClean="0"/>
              <a:t>09/02/2017</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5B2C00C-E447-4E4D-B78E-04548153A383}" type="slidenum">
              <a:rPr lang="fr-FR" smtClean="0"/>
              <a:t>‹N°›</a:t>
            </a:fld>
            <a:endParaRPr lang="fr-FR"/>
          </a:p>
        </p:txBody>
      </p:sp>
    </p:spTree>
    <p:extLst>
      <p:ext uri="{BB962C8B-B14F-4D97-AF65-F5344CB8AC3E}">
        <p14:creationId xmlns:p14="http://schemas.microsoft.com/office/powerpoint/2010/main" val="175252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02F3E609-B4CC-4E31-888B-D1B8E8D7CE39}" type="slidenum">
              <a:rPr lang="en-GB" smtClean="0"/>
              <a:t>2</a:t>
            </a:fld>
            <a:endParaRPr lang="en-GB"/>
          </a:p>
        </p:txBody>
      </p:sp>
    </p:spTree>
    <p:extLst>
      <p:ext uri="{BB962C8B-B14F-4D97-AF65-F5344CB8AC3E}">
        <p14:creationId xmlns:p14="http://schemas.microsoft.com/office/powerpoint/2010/main" val="224820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700B5C5-99E2-42A2-AE35-8AFB5E978F5A}" type="datetimeFigureOut">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2699660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700B5C5-99E2-42A2-AE35-8AFB5E978F5A}" type="datetimeFigureOut">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3993437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700B5C5-99E2-42A2-AE35-8AFB5E978F5A}" type="datetimeFigureOut">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2220254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418956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18156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475538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9902164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7511138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358405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6675844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625046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700B5C5-99E2-42A2-AE35-8AFB5E978F5A}" type="datetimeFigureOut">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3882267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7255348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549713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5138069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pagination">
    <p:spTree>
      <p:nvGrpSpPr>
        <p:cNvPr id="1" name=""/>
        <p:cNvGrpSpPr/>
        <p:nvPr/>
      </p:nvGrpSpPr>
      <p:grpSpPr>
        <a:xfrm>
          <a:off x="0" y="0"/>
          <a:ext cx="0" cy="0"/>
          <a:chOff x="0" y="0"/>
          <a:chExt cx="0" cy="0"/>
        </a:xfrm>
      </p:grpSpPr>
      <p:pic>
        <p:nvPicPr>
          <p:cNvPr id="11" name="Picture 10" descr="map.png"/>
          <p:cNvPicPr>
            <a:picLocks noChangeAspect="1"/>
          </p:cNvPicPr>
          <p:nvPr userDrawn="1"/>
        </p:nvPicPr>
        <p:blipFill rotWithShape="1">
          <a:blip r:embed="rId2">
            <a:extLst>
              <a:ext uri="{28A0092B-C50C-407E-A947-70E740481C1C}">
                <a14:useLocalDpi xmlns:a14="http://schemas.microsoft.com/office/drawing/2010/main" val="0"/>
              </a:ext>
            </a:extLst>
          </a:blip>
          <a:srcRect t="15456" r="202" b="32350"/>
          <a:stretch/>
        </p:blipFill>
        <p:spPr>
          <a:xfrm>
            <a:off x="0" y="505968"/>
            <a:ext cx="12192000" cy="6352032"/>
          </a:xfrm>
          <a:prstGeom prst="rect">
            <a:avLst/>
          </a:prstGeom>
        </p:spPr>
      </p:pic>
      <p:sp>
        <p:nvSpPr>
          <p:cNvPr id="8" name="Rectangle 7"/>
          <p:cNvSpPr/>
          <p:nvPr userDrawn="1"/>
        </p:nvSpPr>
        <p:spPr>
          <a:xfrm>
            <a:off x="0" y="328704"/>
            <a:ext cx="12206941" cy="552825"/>
          </a:xfrm>
          <a:prstGeom prst="rect">
            <a:avLst/>
          </a:prstGeom>
          <a:solidFill>
            <a:srgbClr val="26262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
        <p:nvSpPr>
          <p:cNvPr id="10" name="Rectangle 9"/>
          <p:cNvSpPr/>
          <p:nvPr userDrawn="1"/>
        </p:nvSpPr>
        <p:spPr>
          <a:xfrm>
            <a:off x="0" y="880533"/>
            <a:ext cx="12206941" cy="102594"/>
          </a:xfrm>
          <a:prstGeom prst="rect">
            <a:avLst/>
          </a:prstGeom>
          <a:gradFill flip="none" rotWithShape="1">
            <a:gsLst>
              <a:gs pos="0">
                <a:srgbClr val="4B6F6A"/>
              </a:gs>
              <a:gs pos="100000">
                <a:srgbClr val="9BCB28"/>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1108923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653482"/>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31" name="Picture Placeholder 330"/>
          <p:cNvSpPr>
            <a:spLocks noGrp="1"/>
          </p:cNvSpPr>
          <p:nvPr>
            <p:ph type="pic" sz="quarter" idx="10" hasCustomPrompt="1"/>
          </p:nvPr>
        </p:nvSpPr>
        <p:spPr>
          <a:xfrm>
            <a:off x="0" y="0"/>
            <a:ext cx="12192000" cy="6858000"/>
          </a:xfrm>
        </p:spPr>
        <p:txBody>
          <a:bodyPr/>
          <a:lstStyle>
            <a:lvl1pPr marL="0" indent="0">
              <a:buNone/>
              <a:defRPr sz="1800"/>
            </a:lvl1pPr>
          </a:lstStyle>
          <a:p>
            <a:r>
              <a:rPr lang="en-CA"/>
              <a:t>Picture</a:t>
            </a:r>
            <a:endParaRPr lang="fr-CA"/>
          </a:p>
        </p:txBody>
      </p:sp>
    </p:spTree>
    <p:extLst>
      <p:ext uri="{BB962C8B-B14F-4D97-AF65-F5344CB8AC3E}">
        <p14:creationId xmlns:p14="http://schemas.microsoft.com/office/powerpoint/2010/main" val="1964893123"/>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7105650" cy="6858000"/>
          </a:xfrm>
        </p:spPr>
        <p:txBody>
          <a:bodyPr/>
          <a:lstStyle/>
          <a:p>
            <a:endParaRPr lang="fr-CA"/>
          </a:p>
        </p:txBody>
      </p:sp>
    </p:spTree>
    <p:extLst>
      <p:ext uri="{BB962C8B-B14F-4D97-AF65-F5344CB8AC3E}">
        <p14:creationId xmlns:p14="http://schemas.microsoft.com/office/powerpoint/2010/main" val="1045364148"/>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086350" y="0"/>
            <a:ext cx="7105650" cy="6858000"/>
          </a:xfrm>
        </p:spPr>
        <p:txBody>
          <a:bodyPr/>
          <a:lstStyle/>
          <a:p>
            <a:endParaRPr lang="fr-CA"/>
          </a:p>
        </p:txBody>
      </p:sp>
    </p:spTree>
    <p:extLst>
      <p:ext uri="{BB962C8B-B14F-4D97-AF65-F5344CB8AC3E}">
        <p14:creationId xmlns:p14="http://schemas.microsoft.com/office/powerpoint/2010/main" val="368795273"/>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804016" y="1105576"/>
            <a:ext cx="4808842" cy="4808842"/>
          </a:xfrm>
          <a:custGeom>
            <a:avLst/>
            <a:gdLst>
              <a:gd name="connsiteX0" fmla="*/ 2261980 w 4808842"/>
              <a:gd name="connsiteY0" fmla="*/ 940860 h 4808842"/>
              <a:gd name="connsiteX1" fmla="*/ 2379674 w 4808842"/>
              <a:gd name="connsiteY1" fmla="*/ 964457 h 4808842"/>
              <a:gd name="connsiteX2" fmla="*/ 990884 w 4808842"/>
              <a:gd name="connsiteY2" fmla="*/ 2380249 h 4808842"/>
              <a:gd name="connsiteX3" fmla="*/ 2403213 w 4808842"/>
              <a:gd name="connsiteY3" fmla="*/ 3796040 h 4808842"/>
              <a:gd name="connsiteX4" fmla="*/ 3792003 w 4808842"/>
              <a:gd name="connsiteY4" fmla="*/ 2380249 h 4808842"/>
              <a:gd name="connsiteX5" fmla="*/ 3227072 w 4808842"/>
              <a:gd name="connsiteY5" fmla="*/ 1224019 h 4808842"/>
              <a:gd name="connsiteX6" fmla="*/ 4050930 w 4808842"/>
              <a:gd name="connsiteY6" fmla="*/ 2734196 h 4808842"/>
              <a:gd name="connsiteX7" fmla="*/ 2261980 w 4808842"/>
              <a:gd name="connsiteY7" fmla="*/ 4503936 h 4808842"/>
              <a:gd name="connsiteX8" fmla="*/ 496569 w 4808842"/>
              <a:gd name="connsiteY8" fmla="*/ 2734196 h 4808842"/>
              <a:gd name="connsiteX9" fmla="*/ 2261980 w 4808842"/>
              <a:gd name="connsiteY9" fmla="*/ 940860 h 4808842"/>
              <a:gd name="connsiteX10" fmla="*/ 2404421 w 4808842"/>
              <a:gd name="connsiteY10" fmla="*/ 0 h 4808842"/>
              <a:gd name="connsiteX11" fmla="*/ 4808842 w 4808842"/>
              <a:gd name="connsiteY11" fmla="*/ 2404421 h 4808842"/>
              <a:gd name="connsiteX12" fmla="*/ 2404421 w 4808842"/>
              <a:gd name="connsiteY12" fmla="*/ 4808842 h 4808842"/>
              <a:gd name="connsiteX13" fmla="*/ 2333703 w 4808842"/>
              <a:gd name="connsiteY13" fmla="*/ 4785269 h 4808842"/>
              <a:gd name="connsiteX14" fmla="*/ 4313814 w 4808842"/>
              <a:gd name="connsiteY14" fmla="*/ 2734440 h 4808842"/>
              <a:gd name="connsiteX15" fmla="*/ 2262985 w 4808842"/>
              <a:gd name="connsiteY15" fmla="*/ 660037 h 4808842"/>
              <a:gd name="connsiteX16" fmla="*/ 188582 w 4808842"/>
              <a:gd name="connsiteY16" fmla="*/ 2734440 h 4808842"/>
              <a:gd name="connsiteX17" fmla="*/ 636465 w 4808842"/>
              <a:gd name="connsiteY17" fmla="*/ 4030941 h 4808842"/>
              <a:gd name="connsiteX18" fmla="*/ 0 w 4808842"/>
              <a:gd name="connsiteY18" fmla="*/ 2404421 h 4808842"/>
              <a:gd name="connsiteX19" fmla="*/ 2404421 w 4808842"/>
              <a:gd name="connsiteY19" fmla="*/ 0 h 4808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08842" h="4808842">
                <a:moveTo>
                  <a:pt x="2261980" y="940860"/>
                </a:moveTo>
                <a:cubicBezTo>
                  <a:pt x="2309058" y="940860"/>
                  <a:pt x="2332597" y="964457"/>
                  <a:pt x="2379674" y="964457"/>
                </a:cubicBezTo>
                <a:cubicBezTo>
                  <a:pt x="1602893" y="964457"/>
                  <a:pt x="990884" y="1601563"/>
                  <a:pt x="990884" y="2380249"/>
                </a:cubicBezTo>
                <a:cubicBezTo>
                  <a:pt x="990884" y="3158934"/>
                  <a:pt x="1602893" y="3796040"/>
                  <a:pt x="2403213" y="3796040"/>
                </a:cubicBezTo>
                <a:cubicBezTo>
                  <a:pt x="3179994" y="3796040"/>
                  <a:pt x="3792003" y="3158934"/>
                  <a:pt x="3792003" y="2380249"/>
                </a:cubicBezTo>
                <a:cubicBezTo>
                  <a:pt x="3792003" y="1908318"/>
                  <a:pt x="3580154" y="1483580"/>
                  <a:pt x="3227072" y="1224019"/>
                </a:cubicBezTo>
                <a:cubicBezTo>
                  <a:pt x="3721387" y="1554370"/>
                  <a:pt x="4050930" y="2097090"/>
                  <a:pt x="4050930" y="2734196"/>
                </a:cubicBezTo>
                <a:cubicBezTo>
                  <a:pt x="4050930" y="3725251"/>
                  <a:pt x="3250610" y="4503936"/>
                  <a:pt x="2261980" y="4503936"/>
                </a:cubicBezTo>
                <a:cubicBezTo>
                  <a:pt x="1296889" y="4503936"/>
                  <a:pt x="496569" y="3725251"/>
                  <a:pt x="496569" y="2734196"/>
                </a:cubicBezTo>
                <a:cubicBezTo>
                  <a:pt x="496569" y="1743142"/>
                  <a:pt x="1296889" y="940860"/>
                  <a:pt x="2261980" y="940860"/>
                </a:cubicBezTo>
                <a:close/>
                <a:moveTo>
                  <a:pt x="2404421" y="0"/>
                </a:moveTo>
                <a:cubicBezTo>
                  <a:pt x="3724495" y="0"/>
                  <a:pt x="4808842" y="1060774"/>
                  <a:pt x="4808842" y="2404421"/>
                </a:cubicBezTo>
                <a:cubicBezTo>
                  <a:pt x="4808842" y="3724495"/>
                  <a:pt x="3724495" y="4808842"/>
                  <a:pt x="2404421" y="4808842"/>
                </a:cubicBezTo>
                <a:cubicBezTo>
                  <a:pt x="2380848" y="4808842"/>
                  <a:pt x="2357276" y="4785269"/>
                  <a:pt x="2333703" y="4785269"/>
                </a:cubicBezTo>
                <a:cubicBezTo>
                  <a:pt x="3441622" y="4761697"/>
                  <a:pt x="4313814" y="3842359"/>
                  <a:pt x="4313814" y="2734440"/>
                </a:cubicBezTo>
                <a:cubicBezTo>
                  <a:pt x="4313814" y="1579375"/>
                  <a:pt x="3394477" y="660037"/>
                  <a:pt x="2262985" y="660037"/>
                </a:cubicBezTo>
                <a:cubicBezTo>
                  <a:pt x="1107920" y="660037"/>
                  <a:pt x="188582" y="1579375"/>
                  <a:pt x="188582" y="2734440"/>
                </a:cubicBezTo>
                <a:cubicBezTo>
                  <a:pt x="188582" y="3229468"/>
                  <a:pt x="353591" y="3677350"/>
                  <a:pt x="636465" y="4030941"/>
                </a:cubicBezTo>
                <a:cubicBezTo>
                  <a:pt x="235728" y="3606632"/>
                  <a:pt x="0" y="3040886"/>
                  <a:pt x="0" y="2404421"/>
                </a:cubicBezTo>
                <a:cubicBezTo>
                  <a:pt x="0" y="1060774"/>
                  <a:pt x="1084347" y="0"/>
                  <a:pt x="2404421" y="0"/>
                </a:cubicBezTo>
                <a:close/>
              </a:path>
            </a:pathLst>
          </a:custGeom>
        </p:spPr>
        <p:txBody>
          <a:bodyPr wrap="square">
            <a:noAutofit/>
          </a:bodyPr>
          <a:lstStyle/>
          <a:p>
            <a:endParaRPr lang="fr-CA"/>
          </a:p>
        </p:txBody>
      </p:sp>
    </p:spTree>
    <p:extLst>
      <p:ext uri="{BB962C8B-B14F-4D97-AF65-F5344CB8AC3E}">
        <p14:creationId xmlns:p14="http://schemas.microsoft.com/office/powerpoint/2010/main" val="609918466"/>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6722216" y="1105576"/>
            <a:ext cx="4808842" cy="4808842"/>
          </a:xfrm>
          <a:custGeom>
            <a:avLst/>
            <a:gdLst>
              <a:gd name="connsiteX0" fmla="*/ 2261980 w 4808842"/>
              <a:gd name="connsiteY0" fmla="*/ 940860 h 4808842"/>
              <a:gd name="connsiteX1" fmla="*/ 2379674 w 4808842"/>
              <a:gd name="connsiteY1" fmla="*/ 964457 h 4808842"/>
              <a:gd name="connsiteX2" fmla="*/ 990884 w 4808842"/>
              <a:gd name="connsiteY2" fmla="*/ 2380249 h 4808842"/>
              <a:gd name="connsiteX3" fmla="*/ 2403213 w 4808842"/>
              <a:gd name="connsiteY3" fmla="*/ 3796040 h 4808842"/>
              <a:gd name="connsiteX4" fmla="*/ 3792003 w 4808842"/>
              <a:gd name="connsiteY4" fmla="*/ 2380249 h 4808842"/>
              <a:gd name="connsiteX5" fmla="*/ 3227072 w 4808842"/>
              <a:gd name="connsiteY5" fmla="*/ 1224019 h 4808842"/>
              <a:gd name="connsiteX6" fmla="*/ 4050930 w 4808842"/>
              <a:gd name="connsiteY6" fmla="*/ 2734196 h 4808842"/>
              <a:gd name="connsiteX7" fmla="*/ 2261980 w 4808842"/>
              <a:gd name="connsiteY7" fmla="*/ 4503936 h 4808842"/>
              <a:gd name="connsiteX8" fmla="*/ 496569 w 4808842"/>
              <a:gd name="connsiteY8" fmla="*/ 2734196 h 4808842"/>
              <a:gd name="connsiteX9" fmla="*/ 2261980 w 4808842"/>
              <a:gd name="connsiteY9" fmla="*/ 940860 h 4808842"/>
              <a:gd name="connsiteX10" fmla="*/ 2404421 w 4808842"/>
              <a:gd name="connsiteY10" fmla="*/ 0 h 4808842"/>
              <a:gd name="connsiteX11" fmla="*/ 4808842 w 4808842"/>
              <a:gd name="connsiteY11" fmla="*/ 2404421 h 4808842"/>
              <a:gd name="connsiteX12" fmla="*/ 2404421 w 4808842"/>
              <a:gd name="connsiteY12" fmla="*/ 4808842 h 4808842"/>
              <a:gd name="connsiteX13" fmla="*/ 2333703 w 4808842"/>
              <a:gd name="connsiteY13" fmla="*/ 4785269 h 4808842"/>
              <a:gd name="connsiteX14" fmla="*/ 4313814 w 4808842"/>
              <a:gd name="connsiteY14" fmla="*/ 2734440 h 4808842"/>
              <a:gd name="connsiteX15" fmla="*/ 2262985 w 4808842"/>
              <a:gd name="connsiteY15" fmla="*/ 660037 h 4808842"/>
              <a:gd name="connsiteX16" fmla="*/ 188582 w 4808842"/>
              <a:gd name="connsiteY16" fmla="*/ 2734440 h 4808842"/>
              <a:gd name="connsiteX17" fmla="*/ 636465 w 4808842"/>
              <a:gd name="connsiteY17" fmla="*/ 4030941 h 4808842"/>
              <a:gd name="connsiteX18" fmla="*/ 0 w 4808842"/>
              <a:gd name="connsiteY18" fmla="*/ 2404421 h 4808842"/>
              <a:gd name="connsiteX19" fmla="*/ 2404421 w 4808842"/>
              <a:gd name="connsiteY19" fmla="*/ 0 h 4808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08842" h="4808842">
                <a:moveTo>
                  <a:pt x="2261980" y="940860"/>
                </a:moveTo>
                <a:cubicBezTo>
                  <a:pt x="2309058" y="940860"/>
                  <a:pt x="2332597" y="964457"/>
                  <a:pt x="2379674" y="964457"/>
                </a:cubicBezTo>
                <a:cubicBezTo>
                  <a:pt x="1602893" y="964457"/>
                  <a:pt x="990884" y="1601563"/>
                  <a:pt x="990884" y="2380249"/>
                </a:cubicBezTo>
                <a:cubicBezTo>
                  <a:pt x="990884" y="3158934"/>
                  <a:pt x="1602893" y="3796040"/>
                  <a:pt x="2403213" y="3796040"/>
                </a:cubicBezTo>
                <a:cubicBezTo>
                  <a:pt x="3179994" y="3796040"/>
                  <a:pt x="3792003" y="3158934"/>
                  <a:pt x="3792003" y="2380249"/>
                </a:cubicBezTo>
                <a:cubicBezTo>
                  <a:pt x="3792003" y="1908318"/>
                  <a:pt x="3580154" y="1483580"/>
                  <a:pt x="3227072" y="1224019"/>
                </a:cubicBezTo>
                <a:cubicBezTo>
                  <a:pt x="3721387" y="1554370"/>
                  <a:pt x="4050930" y="2097090"/>
                  <a:pt x="4050930" y="2734196"/>
                </a:cubicBezTo>
                <a:cubicBezTo>
                  <a:pt x="4050930" y="3725251"/>
                  <a:pt x="3250610" y="4503936"/>
                  <a:pt x="2261980" y="4503936"/>
                </a:cubicBezTo>
                <a:cubicBezTo>
                  <a:pt x="1296889" y="4503936"/>
                  <a:pt x="496569" y="3725251"/>
                  <a:pt x="496569" y="2734196"/>
                </a:cubicBezTo>
                <a:cubicBezTo>
                  <a:pt x="496569" y="1743142"/>
                  <a:pt x="1296889" y="940860"/>
                  <a:pt x="2261980" y="940860"/>
                </a:cubicBezTo>
                <a:close/>
                <a:moveTo>
                  <a:pt x="2404421" y="0"/>
                </a:moveTo>
                <a:cubicBezTo>
                  <a:pt x="3724495" y="0"/>
                  <a:pt x="4808842" y="1060774"/>
                  <a:pt x="4808842" y="2404421"/>
                </a:cubicBezTo>
                <a:cubicBezTo>
                  <a:pt x="4808842" y="3724495"/>
                  <a:pt x="3724495" y="4808842"/>
                  <a:pt x="2404421" y="4808842"/>
                </a:cubicBezTo>
                <a:cubicBezTo>
                  <a:pt x="2380848" y="4808842"/>
                  <a:pt x="2357276" y="4785269"/>
                  <a:pt x="2333703" y="4785269"/>
                </a:cubicBezTo>
                <a:cubicBezTo>
                  <a:pt x="3441622" y="4761697"/>
                  <a:pt x="4313814" y="3842359"/>
                  <a:pt x="4313814" y="2734440"/>
                </a:cubicBezTo>
                <a:cubicBezTo>
                  <a:pt x="4313814" y="1579375"/>
                  <a:pt x="3394477" y="660037"/>
                  <a:pt x="2262985" y="660037"/>
                </a:cubicBezTo>
                <a:cubicBezTo>
                  <a:pt x="1107920" y="660037"/>
                  <a:pt x="188582" y="1579375"/>
                  <a:pt x="188582" y="2734440"/>
                </a:cubicBezTo>
                <a:cubicBezTo>
                  <a:pt x="188582" y="3229468"/>
                  <a:pt x="353591" y="3677350"/>
                  <a:pt x="636465" y="4030941"/>
                </a:cubicBezTo>
                <a:cubicBezTo>
                  <a:pt x="235728" y="3606632"/>
                  <a:pt x="0" y="3040886"/>
                  <a:pt x="0" y="2404421"/>
                </a:cubicBezTo>
                <a:cubicBezTo>
                  <a:pt x="0" y="1060774"/>
                  <a:pt x="1084347" y="0"/>
                  <a:pt x="2404421" y="0"/>
                </a:cubicBezTo>
                <a:close/>
              </a:path>
            </a:pathLst>
          </a:custGeom>
        </p:spPr>
        <p:txBody>
          <a:bodyPr wrap="square">
            <a:noAutofit/>
          </a:bodyPr>
          <a:lstStyle/>
          <a:p>
            <a:endParaRPr lang="fr-CA"/>
          </a:p>
        </p:txBody>
      </p:sp>
    </p:spTree>
    <p:extLst>
      <p:ext uri="{BB962C8B-B14F-4D97-AF65-F5344CB8AC3E}">
        <p14:creationId xmlns:p14="http://schemas.microsoft.com/office/powerpoint/2010/main" val="1573080877"/>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700B5C5-99E2-42A2-AE35-8AFB5E978F5A}" type="datetimeFigureOut">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2427486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14" name="Picture Placeholder 13"/>
          <p:cNvSpPr>
            <a:spLocks noGrp="1"/>
          </p:cNvSpPr>
          <p:nvPr>
            <p:ph type="pic" sz="quarter" idx="12"/>
          </p:nvPr>
        </p:nvSpPr>
        <p:spPr>
          <a:xfrm>
            <a:off x="0" y="323868"/>
            <a:ext cx="3857255" cy="6249660"/>
          </a:xfrm>
          <a:custGeom>
            <a:avLst/>
            <a:gdLst>
              <a:gd name="connsiteX0" fmla="*/ 1659634 w 3857255"/>
              <a:gd name="connsiteY0" fmla="*/ 4747932 h 6249660"/>
              <a:gd name="connsiteX1" fmla="*/ 382 w 3857255"/>
              <a:gd name="connsiteY1" fmla="*/ 5058061 h 6249660"/>
              <a:gd name="connsiteX2" fmla="*/ 1 w 3857255"/>
              <a:gd name="connsiteY2" fmla="*/ 5057977 h 6249660"/>
              <a:gd name="connsiteX3" fmla="*/ 1 w 3857255"/>
              <a:gd name="connsiteY3" fmla="*/ 4770134 h 6249660"/>
              <a:gd name="connsiteX4" fmla="*/ 199425 w 3857255"/>
              <a:gd name="connsiteY4" fmla="*/ 4851583 h 6249660"/>
              <a:gd name="connsiteX5" fmla="*/ 1659634 w 3857255"/>
              <a:gd name="connsiteY5" fmla="*/ 4747932 h 6249660"/>
              <a:gd name="connsiteX6" fmla="*/ 518683 w 3857255"/>
              <a:gd name="connsiteY6" fmla="*/ 482524 h 6249660"/>
              <a:gd name="connsiteX7" fmla="*/ 1411067 w 3857255"/>
              <a:gd name="connsiteY7" fmla="*/ 705384 h 6249660"/>
              <a:gd name="connsiteX8" fmla="*/ 2529442 w 3857255"/>
              <a:gd name="connsiteY8" fmla="*/ 3774393 h 6249660"/>
              <a:gd name="connsiteX9" fmla="*/ 2436185 w 3857255"/>
              <a:gd name="connsiteY9" fmla="*/ 3899211 h 6249660"/>
              <a:gd name="connsiteX10" fmla="*/ 1550497 w 3857255"/>
              <a:gd name="connsiteY10" fmla="*/ 1482119 h 6249660"/>
              <a:gd name="connsiteX11" fmla="*/ 152041 w 3857255"/>
              <a:gd name="connsiteY11" fmla="*/ 1400845 h 6249660"/>
              <a:gd name="connsiteX12" fmla="*/ 2 w 3857255"/>
              <a:gd name="connsiteY12" fmla="*/ 1462119 h 6249660"/>
              <a:gd name="connsiteX13" fmla="*/ 1 w 3857255"/>
              <a:gd name="connsiteY13" fmla="*/ 522296 h 6249660"/>
              <a:gd name="connsiteX14" fmla="*/ 74603 w 3857255"/>
              <a:gd name="connsiteY14" fmla="*/ 507092 h 6249660"/>
              <a:gd name="connsiteX15" fmla="*/ 518683 w 3857255"/>
              <a:gd name="connsiteY15" fmla="*/ 482524 h 6249660"/>
              <a:gd name="connsiteX16" fmla="*/ 826829 w 3857255"/>
              <a:gd name="connsiteY16" fmla="*/ 1288 h 6249660"/>
              <a:gd name="connsiteX17" fmla="*/ 2074403 w 3857255"/>
              <a:gd name="connsiteY17" fmla="*/ 307061 h 6249660"/>
              <a:gd name="connsiteX18" fmla="*/ 3553000 w 3857255"/>
              <a:gd name="connsiteY18" fmla="*/ 4465735 h 6249660"/>
              <a:gd name="connsiteX19" fmla="*/ 147355 w 3857255"/>
              <a:gd name="connsiteY19" fmla="*/ 6192846 h 6249660"/>
              <a:gd name="connsiteX20" fmla="*/ 1 w 3857255"/>
              <a:gd name="connsiteY20" fmla="*/ 6160356 h 6249660"/>
              <a:gd name="connsiteX21" fmla="*/ 1 w 3857255"/>
              <a:gd name="connsiteY21" fmla="*/ 5405351 h 6249660"/>
              <a:gd name="connsiteX22" fmla="*/ 62011 w 3857255"/>
              <a:gd name="connsiteY22" fmla="*/ 5417635 h 6249660"/>
              <a:gd name="connsiteX23" fmla="*/ 2858083 w 3857255"/>
              <a:gd name="connsiteY23" fmla="*/ 3932080 h 6249660"/>
              <a:gd name="connsiteX24" fmla="*/ 1582429 w 3857255"/>
              <a:gd name="connsiteY24" fmla="*/ 344204 h 6249660"/>
              <a:gd name="connsiteX25" fmla="*/ 29464 w 3857255"/>
              <a:gd name="connsiteY25" fmla="*/ 105218 h 6249660"/>
              <a:gd name="connsiteX26" fmla="*/ 0 w 3857255"/>
              <a:gd name="connsiteY26" fmla="*/ 110860 h 6249660"/>
              <a:gd name="connsiteX27" fmla="*/ 1 w 3857255"/>
              <a:gd name="connsiteY27" fmla="*/ 95632 h 6249660"/>
              <a:gd name="connsiteX28" fmla="*/ 86465 w 3857255"/>
              <a:gd name="connsiteY28" fmla="*/ 72036 h 6249660"/>
              <a:gd name="connsiteX29" fmla="*/ 648502 w 3857255"/>
              <a:gd name="connsiteY29" fmla="*/ 1371 h 6249660"/>
              <a:gd name="connsiteX30" fmla="*/ 826829 w 3857255"/>
              <a:gd name="connsiteY30" fmla="*/ 1288 h 6249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57255" h="6249660">
                <a:moveTo>
                  <a:pt x="1659634" y="4747932"/>
                </a:moveTo>
                <a:cubicBezTo>
                  <a:pt x="1162568" y="5044452"/>
                  <a:pt x="577121" y="5165744"/>
                  <a:pt x="382" y="5058061"/>
                </a:cubicBezTo>
                <a:lnTo>
                  <a:pt x="1" y="5057977"/>
                </a:lnTo>
                <a:lnTo>
                  <a:pt x="1" y="4770134"/>
                </a:lnTo>
                <a:lnTo>
                  <a:pt x="199425" y="4851583"/>
                </a:lnTo>
                <a:cubicBezTo>
                  <a:pt x="694800" y="5021877"/>
                  <a:pt x="1221210" y="4983525"/>
                  <a:pt x="1659634" y="4747932"/>
                </a:cubicBezTo>
                <a:close/>
                <a:moveTo>
                  <a:pt x="518683" y="482524"/>
                </a:moveTo>
                <a:cubicBezTo>
                  <a:pt x="817857" y="495249"/>
                  <a:pt x="1120621" y="567300"/>
                  <a:pt x="1411067" y="705384"/>
                </a:cubicBezTo>
                <a:cubicBezTo>
                  <a:pt x="2572853" y="1257721"/>
                  <a:pt x="3067309" y="2643044"/>
                  <a:pt x="2529442" y="3774393"/>
                </a:cubicBezTo>
                <a:cubicBezTo>
                  <a:pt x="2503204" y="3829580"/>
                  <a:pt x="2462424" y="3844024"/>
                  <a:pt x="2436185" y="3899211"/>
                </a:cubicBezTo>
                <a:cubicBezTo>
                  <a:pt x="2869104" y="2988612"/>
                  <a:pt x="2463329" y="1916099"/>
                  <a:pt x="1550497" y="1482119"/>
                </a:cubicBezTo>
                <a:cubicBezTo>
                  <a:pt x="1094081" y="1265128"/>
                  <a:pt x="593887" y="1247226"/>
                  <a:pt x="152041" y="1400845"/>
                </a:cubicBezTo>
                <a:lnTo>
                  <a:pt x="2" y="1462119"/>
                </a:lnTo>
                <a:lnTo>
                  <a:pt x="1" y="522296"/>
                </a:lnTo>
                <a:lnTo>
                  <a:pt x="74603" y="507092"/>
                </a:lnTo>
                <a:cubicBezTo>
                  <a:pt x="220406" y="484631"/>
                  <a:pt x="369096" y="476162"/>
                  <a:pt x="518683" y="482524"/>
                </a:cubicBezTo>
                <a:close/>
                <a:moveTo>
                  <a:pt x="826829" y="1288"/>
                </a:moveTo>
                <a:cubicBezTo>
                  <a:pt x="1243848" y="13522"/>
                  <a:pt x="1666374" y="113075"/>
                  <a:pt x="2074403" y="307061"/>
                </a:cubicBezTo>
                <a:cubicBezTo>
                  <a:pt x="3649523" y="1055906"/>
                  <a:pt x="4288707" y="2918250"/>
                  <a:pt x="3553000" y="4465735"/>
                </a:cubicBezTo>
                <a:cubicBezTo>
                  <a:pt x="2932246" y="5771426"/>
                  <a:pt x="1519745" y="6459511"/>
                  <a:pt x="147355" y="6192846"/>
                </a:cubicBezTo>
                <a:lnTo>
                  <a:pt x="1" y="6160356"/>
                </a:lnTo>
                <a:lnTo>
                  <a:pt x="1" y="5405351"/>
                </a:lnTo>
                <a:lnTo>
                  <a:pt x="62011" y="5417635"/>
                </a:lnTo>
                <a:cubicBezTo>
                  <a:pt x="1199943" y="5585080"/>
                  <a:pt x="2345715" y="5009793"/>
                  <a:pt x="2858083" y="3932080"/>
                </a:cubicBezTo>
                <a:cubicBezTo>
                  <a:pt x="3501826" y="2578030"/>
                  <a:pt x="2936480" y="987948"/>
                  <a:pt x="1582429" y="344204"/>
                </a:cubicBezTo>
                <a:cubicBezTo>
                  <a:pt x="1074661" y="102800"/>
                  <a:pt x="538797" y="29612"/>
                  <a:pt x="29464" y="105218"/>
                </a:cubicBezTo>
                <a:lnTo>
                  <a:pt x="0" y="110860"/>
                </a:lnTo>
                <a:lnTo>
                  <a:pt x="1" y="95632"/>
                </a:lnTo>
                <a:lnTo>
                  <a:pt x="86465" y="72036"/>
                </a:lnTo>
                <a:cubicBezTo>
                  <a:pt x="270788" y="30898"/>
                  <a:pt x="458771" y="7116"/>
                  <a:pt x="648502" y="1371"/>
                </a:cubicBezTo>
                <a:cubicBezTo>
                  <a:pt x="707793" y="-425"/>
                  <a:pt x="767255" y="-459"/>
                  <a:pt x="826829" y="1288"/>
                </a:cubicBezTo>
                <a:close/>
              </a:path>
            </a:pathLst>
          </a:custGeom>
        </p:spPr>
        <p:txBody>
          <a:bodyPr wrap="square">
            <a:noAutofit/>
          </a:bodyPr>
          <a:lstStyle/>
          <a:p>
            <a:endParaRPr lang="fr-CA"/>
          </a:p>
        </p:txBody>
      </p:sp>
      <p:sp>
        <p:nvSpPr>
          <p:cNvPr id="10" name="Picture Placeholder 9"/>
          <p:cNvSpPr>
            <a:spLocks noGrp="1"/>
          </p:cNvSpPr>
          <p:nvPr>
            <p:ph type="pic" sz="quarter" idx="10"/>
          </p:nvPr>
        </p:nvSpPr>
        <p:spPr>
          <a:xfrm>
            <a:off x="2044999" y="2"/>
            <a:ext cx="5013742" cy="6857999"/>
          </a:xfrm>
          <a:custGeom>
            <a:avLst/>
            <a:gdLst>
              <a:gd name="connsiteX0" fmla="*/ 870833 w 5013742"/>
              <a:gd name="connsiteY0" fmla="*/ 357902 h 6857999"/>
              <a:gd name="connsiteX1" fmla="*/ 3028650 w 5013742"/>
              <a:gd name="connsiteY1" fmla="*/ 4313297 h 6857999"/>
              <a:gd name="connsiteX2" fmla="*/ 2463457 w 5013742"/>
              <a:gd name="connsiteY2" fmla="*/ 6538570 h 6857999"/>
              <a:gd name="connsiteX3" fmla="*/ 2267310 w 5013742"/>
              <a:gd name="connsiteY3" fmla="*/ 6857999 h 6857999"/>
              <a:gd name="connsiteX4" fmla="*/ 0 w 5013742"/>
              <a:gd name="connsiteY4" fmla="*/ 6857999 h 6857999"/>
              <a:gd name="connsiteX5" fmla="*/ 139680 w 5013742"/>
              <a:gd name="connsiteY5" fmla="*/ 6801837 h 6857999"/>
              <a:gd name="connsiteX6" fmla="*/ 2350479 w 5013742"/>
              <a:gd name="connsiteY6" fmla="*/ 3386253 h 6857999"/>
              <a:gd name="connsiteX7" fmla="*/ 870833 w 5013742"/>
              <a:gd name="connsiteY7" fmla="*/ 357902 h 6857999"/>
              <a:gd name="connsiteX8" fmla="*/ 1617816 w 5013742"/>
              <a:gd name="connsiteY8" fmla="*/ 0 h 6857999"/>
              <a:gd name="connsiteX9" fmla="*/ 3990478 w 5013742"/>
              <a:gd name="connsiteY9" fmla="*/ 0 h 6857999"/>
              <a:gd name="connsiteX10" fmla="*/ 4097239 w 5013742"/>
              <a:gd name="connsiteY10" fmla="*/ 165760 h 6857999"/>
              <a:gd name="connsiteX11" fmla="*/ 5013742 w 5013742"/>
              <a:gd name="connsiteY11" fmla="*/ 3449563 h 6857999"/>
              <a:gd name="connsiteX12" fmla="*/ 4097239 w 5013742"/>
              <a:gd name="connsiteY12" fmla="*/ 6705945 h 6857999"/>
              <a:gd name="connsiteX13" fmla="*/ 3999416 w 5013742"/>
              <a:gd name="connsiteY13" fmla="*/ 6857999 h 6857999"/>
              <a:gd name="connsiteX14" fmla="*/ 3084239 w 5013742"/>
              <a:gd name="connsiteY14" fmla="*/ 6857999 h 6857999"/>
              <a:gd name="connsiteX15" fmla="*/ 3098797 w 5013742"/>
              <a:gd name="connsiteY15" fmla="*/ 6833159 h 6857999"/>
              <a:gd name="connsiteX16" fmla="*/ 3717185 w 5013742"/>
              <a:gd name="connsiteY16" fmla="*/ 4313936 h 6857999"/>
              <a:gd name="connsiteX17" fmla="*/ 1761226 w 5013742"/>
              <a:gd name="connsiteY17" fmla="*/ 11346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3742" h="6857999">
                <a:moveTo>
                  <a:pt x="870833" y="357902"/>
                </a:moveTo>
                <a:cubicBezTo>
                  <a:pt x="2165524" y="1223145"/>
                  <a:pt x="3028650" y="2644614"/>
                  <a:pt x="3028650" y="4313297"/>
                </a:cubicBezTo>
                <a:cubicBezTo>
                  <a:pt x="3028650" y="5124462"/>
                  <a:pt x="2823946" y="5881309"/>
                  <a:pt x="2463457" y="6538570"/>
                </a:cubicBezTo>
                <a:lnTo>
                  <a:pt x="2267310" y="6857999"/>
                </a:lnTo>
                <a:lnTo>
                  <a:pt x="0" y="6857999"/>
                </a:lnTo>
                <a:lnTo>
                  <a:pt x="139680" y="6801837"/>
                </a:lnTo>
                <a:cubicBezTo>
                  <a:pt x="1448820" y="6236918"/>
                  <a:pt x="2350479" y="4915878"/>
                  <a:pt x="2350479" y="3386253"/>
                </a:cubicBezTo>
                <a:cubicBezTo>
                  <a:pt x="2350479" y="2150190"/>
                  <a:pt x="1795612" y="1037734"/>
                  <a:pt x="870833" y="357902"/>
                </a:cubicBezTo>
                <a:close/>
                <a:moveTo>
                  <a:pt x="1617816" y="0"/>
                </a:moveTo>
                <a:lnTo>
                  <a:pt x="3990478" y="0"/>
                </a:lnTo>
                <a:lnTo>
                  <a:pt x="4097239" y="165760"/>
                </a:lnTo>
                <a:cubicBezTo>
                  <a:pt x="4678147" y="1117642"/>
                  <a:pt x="5013742" y="2239829"/>
                  <a:pt x="5013742" y="3449563"/>
                </a:cubicBezTo>
                <a:cubicBezTo>
                  <a:pt x="5013742" y="4638073"/>
                  <a:pt x="4678147" y="5753628"/>
                  <a:pt x="4097239" y="6705945"/>
                </a:cubicBezTo>
                <a:lnTo>
                  <a:pt x="3999416" y="6857999"/>
                </a:lnTo>
                <a:lnTo>
                  <a:pt x="3084239" y="6857999"/>
                </a:lnTo>
                <a:lnTo>
                  <a:pt x="3098797" y="6833159"/>
                </a:lnTo>
                <a:cubicBezTo>
                  <a:pt x="3494098" y="6079336"/>
                  <a:pt x="3717185" y="5220753"/>
                  <a:pt x="3717185" y="4313936"/>
                </a:cubicBezTo>
                <a:cubicBezTo>
                  <a:pt x="3717185" y="2612205"/>
                  <a:pt x="2955313" y="1105825"/>
                  <a:pt x="1761226" y="113465"/>
                </a:cubicBezTo>
                <a:close/>
              </a:path>
            </a:pathLst>
          </a:custGeom>
        </p:spPr>
        <p:txBody>
          <a:bodyPr wrap="square">
            <a:noAutofit/>
          </a:bodyPr>
          <a:lstStyle/>
          <a:p>
            <a:endParaRPr lang="fr-CA"/>
          </a:p>
        </p:txBody>
      </p:sp>
    </p:spTree>
    <p:extLst>
      <p:ext uri="{BB962C8B-B14F-4D97-AF65-F5344CB8AC3E}">
        <p14:creationId xmlns:p14="http://schemas.microsoft.com/office/powerpoint/2010/main" val="3029136626"/>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5204539" y="3"/>
            <a:ext cx="5014800" cy="6857999"/>
          </a:xfrm>
          <a:custGeom>
            <a:avLst/>
            <a:gdLst>
              <a:gd name="connsiteX0" fmla="*/ 4143783 w 5014800"/>
              <a:gd name="connsiteY0" fmla="*/ 357902 h 6857999"/>
              <a:gd name="connsiteX1" fmla="*/ 2663825 w 5014800"/>
              <a:gd name="connsiteY1" fmla="*/ 3386253 h 6857999"/>
              <a:gd name="connsiteX2" fmla="*/ 4875091 w 5014800"/>
              <a:gd name="connsiteY2" fmla="*/ 6801837 h 6857999"/>
              <a:gd name="connsiteX3" fmla="*/ 5014800 w 5014800"/>
              <a:gd name="connsiteY3" fmla="*/ 6857999 h 6857999"/>
              <a:gd name="connsiteX4" fmla="*/ 2747012 w 5014800"/>
              <a:gd name="connsiteY4" fmla="*/ 6857999 h 6857999"/>
              <a:gd name="connsiteX5" fmla="*/ 2550823 w 5014800"/>
              <a:gd name="connsiteY5" fmla="*/ 6538570 h 6857999"/>
              <a:gd name="connsiteX6" fmla="*/ 1985511 w 5014800"/>
              <a:gd name="connsiteY6" fmla="*/ 4313297 h 6857999"/>
              <a:gd name="connsiteX7" fmla="*/ 4143783 w 5014800"/>
              <a:gd name="connsiteY7" fmla="*/ 357902 h 6857999"/>
              <a:gd name="connsiteX8" fmla="*/ 1023480 w 5014800"/>
              <a:gd name="connsiteY8" fmla="*/ 0 h 6857999"/>
              <a:gd name="connsiteX9" fmla="*/ 3396643 w 5014800"/>
              <a:gd name="connsiteY9" fmla="*/ 0 h 6857999"/>
              <a:gd name="connsiteX10" fmla="*/ 3253202 w 5014800"/>
              <a:gd name="connsiteY10" fmla="*/ 113465 h 6857999"/>
              <a:gd name="connsiteX11" fmla="*/ 1296831 w 5014800"/>
              <a:gd name="connsiteY11" fmla="*/ 4313936 h 6857999"/>
              <a:gd name="connsiteX12" fmla="*/ 1915349 w 5014800"/>
              <a:gd name="connsiteY12" fmla="*/ 6833159 h 6857999"/>
              <a:gd name="connsiteX13" fmla="*/ 1929910 w 5014800"/>
              <a:gd name="connsiteY13" fmla="*/ 6857999 h 6857999"/>
              <a:gd name="connsiteX14" fmla="*/ 1014540 w 5014800"/>
              <a:gd name="connsiteY14" fmla="*/ 6857999 h 6857999"/>
              <a:gd name="connsiteX15" fmla="*/ 916697 w 5014800"/>
              <a:gd name="connsiteY15" fmla="*/ 6705945 h 6857999"/>
              <a:gd name="connsiteX16" fmla="*/ 0 w 5014800"/>
              <a:gd name="connsiteY16" fmla="*/ 3449563 h 6857999"/>
              <a:gd name="connsiteX17" fmla="*/ 916697 w 5014800"/>
              <a:gd name="connsiteY17" fmla="*/ 1657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4800" h="6857999">
                <a:moveTo>
                  <a:pt x="4143783" y="357902"/>
                </a:moveTo>
                <a:cubicBezTo>
                  <a:pt x="3218809" y="1037734"/>
                  <a:pt x="2663825" y="2150190"/>
                  <a:pt x="2663825" y="3386253"/>
                </a:cubicBezTo>
                <a:cubicBezTo>
                  <a:pt x="2663825" y="4915878"/>
                  <a:pt x="3565674" y="6236918"/>
                  <a:pt x="4875091" y="6801837"/>
                </a:cubicBezTo>
                <a:lnTo>
                  <a:pt x="5014800" y="6857999"/>
                </a:lnTo>
                <a:lnTo>
                  <a:pt x="2747012" y="6857999"/>
                </a:lnTo>
                <a:lnTo>
                  <a:pt x="2550823" y="6538570"/>
                </a:lnTo>
                <a:cubicBezTo>
                  <a:pt x="2190258" y="5881309"/>
                  <a:pt x="1985511" y="5124462"/>
                  <a:pt x="1985511" y="4313297"/>
                </a:cubicBezTo>
                <a:cubicBezTo>
                  <a:pt x="1985511" y="2644614"/>
                  <a:pt x="2848819" y="1223145"/>
                  <a:pt x="4143783" y="357902"/>
                </a:cubicBezTo>
                <a:close/>
                <a:moveTo>
                  <a:pt x="1023480" y="0"/>
                </a:moveTo>
                <a:lnTo>
                  <a:pt x="3396643" y="0"/>
                </a:lnTo>
                <a:lnTo>
                  <a:pt x="3253202" y="113465"/>
                </a:lnTo>
                <a:cubicBezTo>
                  <a:pt x="2058863" y="1105825"/>
                  <a:pt x="1296831" y="2612205"/>
                  <a:pt x="1296831" y="4313936"/>
                </a:cubicBezTo>
                <a:cubicBezTo>
                  <a:pt x="1296831" y="5220753"/>
                  <a:pt x="1519965" y="6079336"/>
                  <a:pt x="1915349" y="6833159"/>
                </a:cubicBezTo>
                <a:lnTo>
                  <a:pt x="1929910" y="6857999"/>
                </a:lnTo>
                <a:lnTo>
                  <a:pt x="1014540" y="6857999"/>
                </a:lnTo>
                <a:lnTo>
                  <a:pt x="916697" y="6705945"/>
                </a:lnTo>
                <a:cubicBezTo>
                  <a:pt x="335666" y="5753628"/>
                  <a:pt x="0" y="4638073"/>
                  <a:pt x="0" y="3449563"/>
                </a:cubicBezTo>
                <a:cubicBezTo>
                  <a:pt x="0" y="2239829"/>
                  <a:pt x="335666" y="1117642"/>
                  <a:pt x="916697" y="165760"/>
                </a:cubicBezTo>
                <a:close/>
              </a:path>
            </a:pathLst>
          </a:custGeom>
        </p:spPr>
        <p:txBody>
          <a:bodyPr wrap="square">
            <a:noAutofit/>
          </a:bodyPr>
          <a:lstStyle/>
          <a:p>
            <a:endParaRPr lang="fr-CA"/>
          </a:p>
        </p:txBody>
      </p:sp>
      <p:sp>
        <p:nvSpPr>
          <p:cNvPr id="6" name="Picture Placeholder 5"/>
          <p:cNvSpPr>
            <a:spLocks noGrp="1"/>
          </p:cNvSpPr>
          <p:nvPr>
            <p:ph type="pic" sz="quarter" idx="13"/>
          </p:nvPr>
        </p:nvSpPr>
        <p:spPr>
          <a:xfrm>
            <a:off x="8332800" y="323868"/>
            <a:ext cx="3859201" cy="6249660"/>
          </a:xfrm>
          <a:custGeom>
            <a:avLst/>
            <a:gdLst>
              <a:gd name="connsiteX0" fmla="*/ 2198730 w 3859201"/>
              <a:gd name="connsiteY0" fmla="*/ 4747932 h 6249660"/>
              <a:gd name="connsiteX1" fmla="*/ 3659675 w 3859201"/>
              <a:gd name="connsiteY1" fmla="*/ 4851583 h 6249660"/>
              <a:gd name="connsiteX2" fmla="*/ 3859200 w 3859201"/>
              <a:gd name="connsiteY2" fmla="*/ 4770134 h 6249660"/>
              <a:gd name="connsiteX3" fmla="*/ 3859200 w 3859201"/>
              <a:gd name="connsiteY3" fmla="*/ 5057977 h 6249660"/>
              <a:gd name="connsiteX4" fmla="*/ 3858819 w 3859201"/>
              <a:gd name="connsiteY4" fmla="*/ 5058061 h 6249660"/>
              <a:gd name="connsiteX5" fmla="*/ 2198730 w 3859201"/>
              <a:gd name="connsiteY5" fmla="*/ 4747932 h 6249660"/>
              <a:gd name="connsiteX6" fmla="*/ 3340256 w 3859201"/>
              <a:gd name="connsiteY6" fmla="*/ 482524 h 6249660"/>
              <a:gd name="connsiteX7" fmla="*/ 3784560 w 3859201"/>
              <a:gd name="connsiteY7" fmla="*/ 507092 h 6249660"/>
              <a:gd name="connsiteX8" fmla="*/ 3859200 w 3859201"/>
              <a:gd name="connsiteY8" fmla="*/ 522296 h 6249660"/>
              <a:gd name="connsiteX9" fmla="*/ 3859199 w 3859201"/>
              <a:gd name="connsiteY9" fmla="*/ 1462119 h 6249660"/>
              <a:gd name="connsiteX10" fmla="*/ 3707083 w 3859201"/>
              <a:gd name="connsiteY10" fmla="*/ 1400845 h 6249660"/>
              <a:gd name="connsiteX11" fmla="*/ 2307922 w 3859201"/>
              <a:gd name="connsiteY11" fmla="*/ 1482119 h 6249660"/>
              <a:gd name="connsiteX12" fmla="*/ 1421787 w 3859201"/>
              <a:gd name="connsiteY12" fmla="*/ 3899211 h 6249660"/>
              <a:gd name="connsiteX13" fmla="*/ 1328483 w 3859201"/>
              <a:gd name="connsiteY13" fmla="*/ 3774393 h 6249660"/>
              <a:gd name="connsiteX14" fmla="*/ 2447423 w 3859201"/>
              <a:gd name="connsiteY14" fmla="*/ 705384 h 6249660"/>
              <a:gd name="connsiteX15" fmla="*/ 3340256 w 3859201"/>
              <a:gd name="connsiteY15" fmla="*/ 482524 h 6249660"/>
              <a:gd name="connsiteX16" fmla="*/ 3031955 w 3859201"/>
              <a:gd name="connsiteY16" fmla="*/ 1288 h 6249660"/>
              <a:gd name="connsiteX17" fmla="*/ 3210372 w 3859201"/>
              <a:gd name="connsiteY17" fmla="*/ 1371 h 6249660"/>
              <a:gd name="connsiteX18" fmla="*/ 3772692 w 3859201"/>
              <a:gd name="connsiteY18" fmla="*/ 72036 h 6249660"/>
              <a:gd name="connsiteX19" fmla="*/ 3859200 w 3859201"/>
              <a:gd name="connsiteY19" fmla="*/ 95632 h 6249660"/>
              <a:gd name="connsiteX20" fmla="*/ 3859201 w 3859201"/>
              <a:gd name="connsiteY20" fmla="*/ 110860 h 6249660"/>
              <a:gd name="connsiteX21" fmla="*/ 3829722 w 3859201"/>
              <a:gd name="connsiteY21" fmla="*/ 105218 h 6249660"/>
              <a:gd name="connsiteX22" fmla="*/ 2275974 w 3859201"/>
              <a:gd name="connsiteY22" fmla="*/ 344204 h 6249660"/>
              <a:gd name="connsiteX23" fmla="*/ 999677 w 3859201"/>
              <a:gd name="connsiteY23" fmla="*/ 3932080 h 6249660"/>
              <a:gd name="connsiteX24" fmla="*/ 3797159 w 3859201"/>
              <a:gd name="connsiteY24" fmla="*/ 5417635 h 6249660"/>
              <a:gd name="connsiteX25" fmla="*/ 3859200 w 3859201"/>
              <a:gd name="connsiteY25" fmla="*/ 5405351 h 6249660"/>
              <a:gd name="connsiteX26" fmla="*/ 3859200 w 3859201"/>
              <a:gd name="connsiteY26" fmla="*/ 6160356 h 6249660"/>
              <a:gd name="connsiteX27" fmla="*/ 3711772 w 3859201"/>
              <a:gd name="connsiteY27" fmla="*/ 6192846 h 6249660"/>
              <a:gd name="connsiteX28" fmla="*/ 304409 w 3859201"/>
              <a:gd name="connsiteY28" fmla="*/ 4465735 h 6249660"/>
              <a:gd name="connsiteX29" fmla="*/ 1783752 w 3859201"/>
              <a:gd name="connsiteY29" fmla="*/ 307061 h 6249660"/>
              <a:gd name="connsiteX30" fmla="*/ 3031955 w 3859201"/>
              <a:gd name="connsiteY30" fmla="*/ 1288 h 6249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59201" h="6249660">
                <a:moveTo>
                  <a:pt x="2198730" y="4747932"/>
                </a:moveTo>
                <a:cubicBezTo>
                  <a:pt x="2637375" y="4983525"/>
                  <a:pt x="3164051" y="5021877"/>
                  <a:pt x="3659675" y="4851583"/>
                </a:cubicBezTo>
                <a:lnTo>
                  <a:pt x="3859200" y="4770134"/>
                </a:lnTo>
                <a:lnTo>
                  <a:pt x="3859200" y="5057977"/>
                </a:lnTo>
                <a:lnTo>
                  <a:pt x="3858819" y="5058061"/>
                </a:lnTo>
                <a:cubicBezTo>
                  <a:pt x="3281789" y="5165744"/>
                  <a:pt x="2696047" y="5044452"/>
                  <a:pt x="2198730" y="4747932"/>
                </a:cubicBezTo>
                <a:close/>
                <a:moveTo>
                  <a:pt x="3340256" y="482524"/>
                </a:moveTo>
                <a:cubicBezTo>
                  <a:pt x="3489919" y="476162"/>
                  <a:pt x="3638684" y="484631"/>
                  <a:pt x="3784560" y="507092"/>
                </a:cubicBezTo>
                <a:lnTo>
                  <a:pt x="3859200" y="522296"/>
                </a:lnTo>
                <a:lnTo>
                  <a:pt x="3859199" y="1462119"/>
                </a:lnTo>
                <a:lnTo>
                  <a:pt x="3707083" y="1400845"/>
                </a:lnTo>
                <a:cubicBezTo>
                  <a:pt x="3265015" y="1247226"/>
                  <a:pt x="2764568" y="1265128"/>
                  <a:pt x="2307922" y="1482119"/>
                </a:cubicBezTo>
                <a:cubicBezTo>
                  <a:pt x="1394630" y="1916099"/>
                  <a:pt x="988650" y="2988612"/>
                  <a:pt x="1421787" y="3899211"/>
                </a:cubicBezTo>
                <a:cubicBezTo>
                  <a:pt x="1395535" y="3844024"/>
                  <a:pt x="1354735" y="3829580"/>
                  <a:pt x="1328483" y="3774393"/>
                </a:cubicBezTo>
                <a:cubicBezTo>
                  <a:pt x="790345" y="2643044"/>
                  <a:pt x="1285051" y="1257721"/>
                  <a:pt x="2447423" y="705384"/>
                </a:cubicBezTo>
                <a:cubicBezTo>
                  <a:pt x="2738015" y="567300"/>
                  <a:pt x="3040932" y="495249"/>
                  <a:pt x="3340256" y="482524"/>
                </a:cubicBezTo>
                <a:close/>
                <a:moveTo>
                  <a:pt x="3031955" y="1288"/>
                </a:moveTo>
                <a:cubicBezTo>
                  <a:pt x="3091559" y="-459"/>
                  <a:pt x="3151051" y="-425"/>
                  <a:pt x="3210372" y="1371"/>
                </a:cubicBezTo>
                <a:cubicBezTo>
                  <a:pt x="3400199" y="7116"/>
                  <a:pt x="3588276" y="30898"/>
                  <a:pt x="3772692" y="72036"/>
                </a:cubicBezTo>
                <a:lnTo>
                  <a:pt x="3859200" y="95632"/>
                </a:lnTo>
                <a:lnTo>
                  <a:pt x="3859201" y="110860"/>
                </a:lnTo>
                <a:lnTo>
                  <a:pt x="3829722" y="105218"/>
                </a:lnTo>
                <a:cubicBezTo>
                  <a:pt x="3320132" y="29612"/>
                  <a:pt x="2783998" y="102800"/>
                  <a:pt x="2275974" y="344204"/>
                </a:cubicBezTo>
                <a:cubicBezTo>
                  <a:pt x="921240" y="987948"/>
                  <a:pt x="355609" y="2578030"/>
                  <a:pt x="999677" y="3932080"/>
                </a:cubicBezTo>
                <a:cubicBezTo>
                  <a:pt x="1512303" y="5009793"/>
                  <a:pt x="2658653" y="5585080"/>
                  <a:pt x="3797159" y="5417635"/>
                </a:cubicBezTo>
                <a:lnTo>
                  <a:pt x="3859200" y="5405351"/>
                </a:lnTo>
                <a:lnTo>
                  <a:pt x="3859200" y="6160356"/>
                </a:lnTo>
                <a:lnTo>
                  <a:pt x="3711772" y="6192846"/>
                </a:lnTo>
                <a:cubicBezTo>
                  <a:pt x="2338690" y="6459511"/>
                  <a:pt x="925477" y="5771426"/>
                  <a:pt x="304409" y="4465735"/>
                </a:cubicBezTo>
                <a:cubicBezTo>
                  <a:pt x="-431668" y="2918250"/>
                  <a:pt x="207838" y="1055906"/>
                  <a:pt x="1783752" y="307061"/>
                </a:cubicBezTo>
                <a:cubicBezTo>
                  <a:pt x="2191987" y="113075"/>
                  <a:pt x="2614726" y="13522"/>
                  <a:pt x="3031955" y="1288"/>
                </a:cubicBezTo>
                <a:close/>
              </a:path>
            </a:pathLst>
          </a:custGeom>
        </p:spPr>
        <p:txBody>
          <a:bodyPr wrap="square">
            <a:noAutofit/>
          </a:bodyPr>
          <a:lstStyle/>
          <a:p>
            <a:endParaRPr lang="fr-CA"/>
          </a:p>
        </p:txBody>
      </p:sp>
    </p:spTree>
    <p:extLst>
      <p:ext uri="{BB962C8B-B14F-4D97-AF65-F5344CB8AC3E}">
        <p14:creationId xmlns:p14="http://schemas.microsoft.com/office/powerpoint/2010/main" val="205036487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4" name="Picture Placeholder 23"/>
          <p:cNvSpPr>
            <a:spLocks noGrp="1"/>
          </p:cNvSpPr>
          <p:nvPr>
            <p:ph type="pic" sz="quarter" idx="15"/>
          </p:nvPr>
        </p:nvSpPr>
        <p:spPr>
          <a:xfrm>
            <a:off x="7073900" y="38354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27" name="Picture Placeholder 26"/>
          <p:cNvSpPr>
            <a:spLocks noGrp="1"/>
          </p:cNvSpPr>
          <p:nvPr>
            <p:ph type="pic" sz="quarter" idx="14"/>
          </p:nvPr>
        </p:nvSpPr>
        <p:spPr>
          <a:xfrm>
            <a:off x="5054600" y="5054600"/>
            <a:ext cx="1828800" cy="1803400"/>
          </a:xfrm>
          <a:custGeom>
            <a:avLst/>
            <a:gdLst>
              <a:gd name="connsiteX0" fmla="*/ 165104 w 1828800"/>
              <a:gd name="connsiteY0" fmla="*/ 0 h 1803400"/>
              <a:gd name="connsiteX1" fmla="*/ 1663696 w 1828800"/>
              <a:gd name="connsiteY1" fmla="*/ 0 h 1803400"/>
              <a:gd name="connsiteX2" fmla="*/ 1828800 w 1828800"/>
              <a:gd name="connsiteY2" fmla="*/ 165104 h 1803400"/>
              <a:gd name="connsiteX3" fmla="*/ 1828800 w 1828800"/>
              <a:gd name="connsiteY3" fmla="*/ 1803400 h 1803400"/>
              <a:gd name="connsiteX4" fmla="*/ 0 w 1828800"/>
              <a:gd name="connsiteY4" fmla="*/ 1803400 h 1803400"/>
              <a:gd name="connsiteX5" fmla="*/ 0 w 1828800"/>
              <a:gd name="connsiteY5" fmla="*/ 165104 h 1803400"/>
              <a:gd name="connsiteX6" fmla="*/ 165104 w 1828800"/>
              <a:gd name="connsiteY6" fmla="*/ 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8800" h="1803400">
                <a:moveTo>
                  <a:pt x="165104" y="0"/>
                </a:moveTo>
                <a:lnTo>
                  <a:pt x="1663696" y="0"/>
                </a:lnTo>
                <a:cubicBezTo>
                  <a:pt x="1754880" y="0"/>
                  <a:pt x="1828800" y="73920"/>
                  <a:pt x="1828800" y="165104"/>
                </a:cubicBezTo>
                <a:lnTo>
                  <a:pt x="1828800" y="1803400"/>
                </a:lnTo>
                <a:lnTo>
                  <a:pt x="0" y="1803400"/>
                </a:lnTo>
                <a:lnTo>
                  <a:pt x="0" y="165104"/>
                </a:lnTo>
                <a:cubicBezTo>
                  <a:pt x="0" y="73920"/>
                  <a:pt x="73920" y="0"/>
                  <a:pt x="165104" y="0"/>
                </a:cubicBezTo>
                <a:close/>
              </a:path>
            </a:pathLst>
          </a:custGeom>
        </p:spPr>
        <p:txBody>
          <a:bodyPr wrap="square">
            <a:noAutofit/>
          </a:bodyPr>
          <a:lstStyle/>
          <a:p>
            <a:endParaRPr lang="fr-CA"/>
          </a:p>
        </p:txBody>
      </p:sp>
      <p:sp>
        <p:nvSpPr>
          <p:cNvPr id="25" name="Picture Placeholder 24"/>
          <p:cNvSpPr>
            <a:spLocks noGrp="1"/>
          </p:cNvSpPr>
          <p:nvPr>
            <p:ph type="pic" sz="quarter" idx="12"/>
          </p:nvPr>
        </p:nvSpPr>
        <p:spPr>
          <a:xfrm>
            <a:off x="7073900" y="8382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26" name="Picture Placeholder 25"/>
          <p:cNvSpPr>
            <a:spLocks noGrp="1"/>
          </p:cNvSpPr>
          <p:nvPr>
            <p:ph type="pic" sz="quarter" idx="13"/>
          </p:nvPr>
        </p:nvSpPr>
        <p:spPr>
          <a:xfrm>
            <a:off x="5054600" y="20574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18" name="Picture Placeholder 17"/>
          <p:cNvSpPr>
            <a:spLocks noGrp="1"/>
          </p:cNvSpPr>
          <p:nvPr>
            <p:ph type="pic" sz="quarter" idx="11"/>
          </p:nvPr>
        </p:nvSpPr>
        <p:spPr>
          <a:xfrm>
            <a:off x="7073900" y="0"/>
            <a:ext cx="1828800" cy="635000"/>
          </a:xfrm>
          <a:custGeom>
            <a:avLst/>
            <a:gdLst>
              <a:gd name="connsiteX0" fmla="*/ 0 w 1828800"/>
              <a:gd name="connsiteY0" fmla="*/ 0 h 635000"/>
              <a:gd name="connsiteX1" fmla="*/ 1828800 w 1828800"/>
              <a:gd name="connsiteY1" fmla="*/ 0 h 635000"/>
              <a:gd name="connsiteX2" fmla="*/ 1828800 w 1828800"/>
              <a:gd name="connsiteY2" fmla="*/ 469896 h 635000"/>
              <a:gd name="connsiteX3" fmla="*/ 1663696 w 1828800"/>
              <a:gd name="connsiteY3" fmla="*/ 635000 h 635000"/>
              <a:gd name="connsiteX4" fmla="*/ 165104 w 1828800"/>
              <a:gd name="connsiteY4" fmla="*/ 635000 h 635000"/>
              <a:gd name="connsiteX5" fmla="*/ 0 w 1828800"/>
              <a:gd name="connsiteY5" fmla="*/ 469896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635000">
                <a:moveTo>
                  <a:pt x="0" y="0"/>
                </a:moveTo>
                <a:lnTo>
                  <a:pt x="1828800" y="0"/>
                </a:lnTo>
                <a:lnTo>
                  <a:pt x="1828800" y="469896"/>
                </a:lnTo>
                <a:cubicBezTo>
                  <a:pt x="1828800" y="561080"/>
                  <a:pt x="1754880" y="635000"/>
                  <a:pt x="1663696" y="635000"/>
                </a:cubicBezTo>
                <a:lnTo>
                  <a:pt x="165104" y="635000"/>
                </a:lnTo>
                <a:cubicBezTo>
                  <a:pt x="73920" y="635000"/>
                  <a:pt x="0" y="561080"/>
                  <a:pt x="0" y="469896"/>
                </a:cubicBez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5054600" y="0"/>
            <a:ext cx="1828800" cy="1854200"/>
          </a:xfrm>
          <a:custGeom>
            <a:avLst/>
            <a:gdLst>
              <a:gd name="connsiteX0" fmla="*/ 0 w 1828800"/>
              <a:gd name="connsiteY0" fmla="*/ 0 h 1854200"/>
              <a:gd name="connsiteX1" fmla="*/ 1828800 w 1828800"/>
              <a:gd name="connsiteY1" fmla="*/ 0 h 1854200"/>
              <a:gd name="connsiteX2" fmla="*/ 1828800 w 1828800"/>
              <a:gd name="connsiteY2" fmla="*/ 1689096 h 1854200"/>
              <a:gd name="connsiteX3" fmla="*/ 1663696 w 1828800"/>
              <a:gd name="connsiteY3" fmla="*/ 1854200 h 1854200"/>
              <a:gd name="connsiteX4" fmla="*/ 165104 w 1828800"/>
              <a:gd name="connsiteY4" fmla="*/ 1854200 h 1854200"/>
              <a:gd name="connsiteX5" fmla="*/ 0 w 1828800"/>
              <a:gd name="connsiteY5" fmla="*/ 1689096 h 185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1854200">
                <a:moveTo>
                  <a:pt x="0" y="0"/>
                </a:moveTo>
                <a:lnTo>
                  <a:pt x="1828800" y="0"/>
                </a:lnTo>
                <a:lnTo>
                  <a:pt x="1828800" y="1689096"/>
                </a:lnTo>
                <a:cubicBezTo>
                  <a:pt x="1828800" y="1780280"/>
                  <a:pt x="1754880" y="1854200"/>
                  <a:pt x="1663696" y="1854200"/>
                </a:cubicBezTo>
                <a:lnTo>
                  <a:pt x="165104" y="1854200"/>
                </a:lnTo>
                <a:cubicBezTo>
                  <a:pt x="73920" y="1854200"/>
                  <a:pt x="0" y="1780280"/>
                  <a:pt x="0" y="1689096"/>
                </a:cubicBezTo>
                <a:close/>
              </a:path>
            </a:pathLst>
          </a:custGeom>
        </p:spPr>
        <p:txBody>
          <a:bodyPr wrap="square">
            <a:noAutofit/>
          </a:bodyPr>
          <a:lstStyle/>
          <a:p>
            <a:endParaRPr lang="fr-CA"/>
          </a:p>
        </p:txBody>
      </p:sp>
    </p:spTree>
    <p:extLst>
      <p:ext uri="{BB962C8B-B14F-4D97-AF65-F5344CB8AC3E}">
        <p14:creationId xmlns:p14="http://schemas.microsoft.com/office/powerpoint/2010/main" val="2905909742"/>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4" name="Picture Placeholder 23"/>
          <p:cNvSpPr>
            <a:spLocks noGrp="1"/>
          </p:cNvSpPr>
          <p:nvPr>
            <p:ph type="pic" sz="quarter" idx="15"/>
          </p:nvPr>
        </p:nvSpPr>
        <p:spPr>
          <a:xfrm>
            <a:off x="7901214" y="38354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27" name="Picture Placeholder 26"/>
          <p:cNvSpPr>
            <a:spLocks noGrp="1"/>
          </p:cNvSpPr>
          <p:nvPr>
            <p:ph type="pic" sz="quarter" idx="14"/>
          </p:nvPr>
        </p:nvSpPr>
        <p:spPr>
          <a:xfrm>
            <a:off x="5881914" y="5054600"/>
            <a:ext cx="1828800" cy="1803400"/>
          </a:xfrm>
          <a:custGeom>
            <a:avLst/>
            <a:gdLst>
              <a:gd name="connsiteX0" fmla="*/ 165104 w 1828800"/>
              <a:gd name="connsiteY0" fmla="*/ 0 h 1803400"/>
              <a:gd name="connsiteX1" fmla="*/ 1663696 w 1828800"/>
              <a:gd name="connsiteY1" fmla="*/ 0 h 1803400"/>
              <a:gd name="connsiteX2" fmla="*/ 1828800 w 1828800"/>
              <a:gd name="connsiteY2" fmla="*/ 165104 h 1803400"/>
              <a:gd name="connsiteX3" fmla="*/ 1828800 w 1828800"/>
              <a:gd name="connsiteY3" fmla="*/ 1803400 h 1803400"/>
              <a:gd name="connsiteX4" fmla="*/ 0 w 1828800"/>
              <a:gd name="connsiteY4" fmla="*/ 1803400 h 1803400"/>
              <a:gd name="connsiteX5" fmla="*/ 0 w 1828800"/>
              <a:gd name="connsiteY5" fmla="*/ 165104 h 1803400"/>
              <a:gd name="connsiteX6" fmla="*/ 165104 w 1828800"/>
              <a:gd name="connsiteY6" fmla="*/ 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8800" h="1803400">
                <a:moveTo>
                  <a:pt x="165104" y="0"/>
                </a:moveTo>
                <a:lnTo>
                  <a:pt x="1663696" y="0"/>
                </a:lnTo>
                <a:cubicBezTo>
                  <a:pt x="1754880" y="0"/>
                  <a:pt x="1828800" y="73920"/>
                  <a:pt x="1828800" y="165104"/>
                </a:cubicBezTo>
                <a:lnTo>
                  <a:pt x="1828800" y="1803400"/>
                </a:lnTo>
                <a:lnTo>
                  <a:pt x="0" y="1803400"/>
                </a:lnTo>
                <a:lnTo>
                  <a:pt x="0" y="165104"/>
                </a:lnTo>
                <a:cubicBezTo>
                  <a:pt x="0" y="73920"/>
                  <a:pt x="73920" y="0"/>
                  <a:pt x="165104" y="0"/>
                </a:cubicBezTo>
                <a:close/>
              </a:path>
            </a:pathLst>
          </a:custGeom>
        </p:spPr>
        <p:txBody>
          <a:bodyPr wrap="square">
            <a:noAutofit/>
          </a:bodyPr>
          <a:lstStyle/>
          <a:p>
            <a:endParaRPr lang="fr-CA"/>
          </a:p>
        </p:txBody>
      </p:sp>
      <p:sp>
        <p:nvSpPr>
          <p:cNvPr id="25" name="Picture Placeholder 24"/>
          <p:cNvSpPr>
            <a:spLocks noGrp="1"/>
          </p:cNvSpPr>
          <p:nvPr>
            <p:ph type="pic" sz="quarter" idx="12"/>
          </p:nvPr>
        </p:nvSpPr>
        <p:spPr>
          <a:xfrm>
            <a:off x="7901214" y="8382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26" name="Picture Placeholder 25"/>
          <p:cNvSpPr>
            <a:spLocks noGrp="1"/>
          </p:cNvSpPr>
          <p:nvPr>
            <p:ph type="pic" sz="quarter" idx="13"/>
          </p:nvPr>
        </p:nvSpPr>
        <p:spPr>
          <a:xfrm>
            <a:off x="5881914" y="20574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18" name="Picture Placeholder 17"/>
          <p:cNvSpPr>
            <a:spLocks noGrp="1"/>
          </p:cNvSpPr>
          <p:nvPr>
            <p:ph type="pic" sz="quarter" idx="11"/>
          </p:nvPr>
        </p:nvSpPr>
        <p:spPr>
          <a:xfrm>
            <a:off x="7901214" y="0"/>
            <a:ext cx="1828800" cy="635000"/>
          </a:xfrm>
          <a:custGeom>
            <a:avLst/>
            <a:gdLst>
              <a:gd name="connsiteX0" fmla="*/ 0 w 1828800"/>
              <a:gd name="connsiteY0" fmla="*/ 0 h 635000"/>
              <a:gd name="connsiteX1" fmla="*/ 1828800 w 1828800"/>
              <a:gd name="connsiteY1" fmla="*/ 0 h 635000"/>
              <a:gd name="connsiteX2" fmla="*/ 1828800 w 1828800"/>
              <a:gd name="connsiteY2" fmla="*/ 469896 h 635000"/>
              <a:gd name="connsiteX3" fmla="*/ 1663696 w 1828800"/>
              <a:gd name="connsiteY3" fmla="*/ 635000 h 635000"/>
              <a:gd name="connsiteX4" fmla="*/ 165104 w 1828800"/>
              <a:gd name="connsiteY4" fmla="*/ 635000 h 635000"/>
              <a:gd name="connsiteX5" fmla="*/ 0 w 1828800"/>
              <a:gd name="connsiteY5" fmla="*/ 469896 h 6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635000">
                <a:moveTo>
                  <a:pt x="0" y="0"/>
                </a:moveTo>
                <a:lnTo>
                  <a:pt x="1828800" y="0"/>
                </a:lnTo>
                <a:lnTo>
                  <a:pt x="1828800" y="469896"/>
                </a:lnTo>
                <a:cubicBezTo>
                  <a:pt x="1828800" y="561080"/>
                  <a:pt x="1754880" y="635000"/>
                  <a:pt x="1663696" y="635000"/>
                </a:cubicBezTo>
                <a:lnTo>
                  <a:pt x="165104" y="635000"/>
                </a:lnTo>
                <a:cubicBezTo>
                  <a:pt x="73920" y="635000"/>
                  <a:pt x="0" y="561080"/>
                  <a:pt x="0" y="469896"/>
                </a:cubicBez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5881914" y="0"/>
            <a:ext cx="1828800" cy="1854200"/>
          </a:xfrm>
          <a:custGeom>
            <a:avLst/>
            <a:gdLst>
              <a:gd name="connsiteX0" fmla="*/ 0 w 1828800"/>
              <a:gd name="connsiteY0" fmla="*/ 0 h 1854200"/>
              <a:gd name="connsiteX1" fmla="*/ 1828800 w 1828800"/>
              <a:gd name="connsiteY1" fmla="*/ 0 h 1854200"/>
              <a:gd name="connsiteX2" fmla="*/ 1828800 w 1828800"/>
              <a:gd name="connsiteY2" fmla="*/ 1689096 h 1854200"/>
              <a:gd name="connsiteX3" fmla="*/ 1663696 w 1828800"/>
              <a:gd name="connsiteY3" fmla="*/ 1854200 h 1854200"/>
              <a:gd name="connsiteX4" fmla="*/ 165104 w 1828800"/>
              <a:gd name="connsiteY4" fmla="*/ 1854200 h 1854200"/>
              <a:gd name="connsiteX5" fmla="*/ 0 w 1828800"/>
              <a:gd name="connsiteY5" fmla="*/ 1689096 h 185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1854200">
                <a:moveTo>
                  <a:pt x="0" y="0"/>
                </a:moveTo>
                <a:lnTo>
                  <a:pt x="1828800" y="0"/>
                </a:lnTo>
                <a:lnTo>
                  <a:pt x="1828800" y="1689096"/>
                </a:lnTo>
                <a:cubicBezTo>
                  <a:pt x="1828800" y="1780280"/>
                  <a:pt x="1754880" y="1854200"/>
                  <a:pt x="1663696" y="1854200"/>
                </a:cubicBezTo>
                <a:lnTo>
                  <a:pt x="165104" y="1854200"/>
                </a:lnTo>
                <a:cubicBezTo>
                  <a:pt x="73920" y="1854200"/>
                  <a:pt x="0" y="1780280"/>
                  <a:pt x="0" y="1689096"/>
                </a:cubicBezTo>
                <a:close/>
              </a:path>
            </a:pathLst>
          </a:custGeom>
        </p:spPr>
        <p:txBody>
          <a:bodyPr wrap="square">
            <a:noAutofit/>
          </a:bodyPr>
          <a:lstStyle/>
          <a:p>
            <a:endParaRPr lang="fr-CA"/>
          </a:p>
        </p:txBody>
      </p:sp>
      <p:sp>
        <p:nvSpPr>
          <p:cNvPr id="8" name="Picture Placeholder 7"/>
          <p:cNvSpPr>
            <a:spLocks noGrp="1"/>
          </p:cNvSpPr>
          <p:nvPr>
            <p:ph type="pic" sz="quarter" idx="16"/>
          </p:nvPr>
        </p:nvSpPr>
        <p:spPr>
          <a:xfrm>
            <a:off x="9920514" y="5054600"/>
            <a:ext cx="1828800" cy="1803400"/>
          </a:xfrm>
          <a:custGeom>
            <a:avLst/>
            <a:gdLst>
              <a:gd name="connsiteX0" fmla="*/ 165104 w 1828800"/>
              <a:gd name="connsiteY0" fmla="*/ 0 h 1803400"/>
              <a:gd name="connsiteX1" fmla="*/ 1663696 w 1828800"/>
              <a:gd name="connsiteY1" fmla="*/ 0 h 1803400"/>
              <a:gd name="connsiteX2" fmla="*/ 1828800 w 1828800"/>
              <a:gd name="connsiteY2" fmla="*/ 165104 h 1803400"/>
              <a:gd name="connsiteX3" fmla="*/ 1828800 w 1828800"/>
              <a:gd name="connsiteY3" fmla="*/ 1803400 h 1803400"/>
              <a:gd name="connsiteX4" fmla="*/ 0 w 1828800"/>
              <a:gd name="connsiteY4" fmla="*/ 1803400 h 1803400"/>
              <a:gd name="connsiteX5" fmla="*/ 0 w 1828800"/>
              <a:gd name="connsiteY5" fmla="*/ 165104 h 1803400"/>
              <a:gd name="connsiteX6" fmla="*/ 165104 w 1828800"/>
              <a:gd name="connsiteY6" fmla="*/ 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8800" h="1803400">
                <a:moveTo>
                  <a:pt x="165104" y="0"/>
                </a:moveTo>
                <a:lnTo>
                  <a:pt x="1663696" y="0"/>
                </a:lnTo>
                <a:cubicBezTo>
                  <a:pt x="1754880" y="0"/>
                  <a:pt x="1828800" y="73920"/>
                  <a:pt x="1828800" y="165104"/>
                </a:cubicBezTo>
                <a:lnTo>
                  <a:pt x="1828800" y="1803400"/>
                </a:lnTo>
                <a:lnTo>
                  <a:pt x="0" y="1803400"/>
                </a:lnTo>
                <a:lnTo>
                  <a:pt x="0" y="165104"/>
                </a:lnTo>
                <a:cubicBezTo>
                  <a:pt x="0" y="73920"/>
                  <a:pt x="73920" y="0"/>
                  <a:pt x="165104" y="0"/>
                </a:cubicBezTo>
                <a:close/>
              </a:path>
            </a:pathLst>
          </a:custGeom>
        </p:spPr>
        <p:txBody>
          <a:bodyPr wrap="square">
            <a:noAutofit/>
          </a:bodyPr>
          <a:lstStyle/>
          <a:p>
            <a:endParaRPr lang="fr-CA"/>
          </a:p>
        </p:txBody>
      </p:sp>
      <p:sp>
        <p:nvSpPr>
          <p:cNvPr id="9" name="Picture Placeholder 8"/>
          <p:cNvSpPr>
            <a:spLocks noGrp="1"/>
          </p:cNvSpPr>
          <p:nvPr>
            <p:ph type="pic" sz="quarter" idx="17"/>
          </p:nvPr>
        </p:nvSpPr>
        <p:spPr>
          <a:xfrm>
            <a:off x="9920514" y="2057400"/>
            <a:ext cx="1828800" cy="2794000"/>
          </a:xfrm>
          <a:custGeom>
            <a:avLst/>
            <a:gdLst>
              <a:gd name="connsiteX0" fmla="*/ 165104 w 1828800"/>
              <a:gd name="connsiteY0" fmla="*/ 0 h 2794000"/>
              <a:gd name="connsiteX1" fmla="*/ 1663696 w 1828800"/>
              <a:gd name="connsiteY1" fmla="*/ 0 h 2794000"/>
              <a:gd name="connsiteX2" fmla="*/ 1828800 w 1828800"/>
              <a:gd name="connsiteY2" fmla="*/ 165104 h 2794000"/>
              <a:gd name="connsiteX3" fmla="*/ 1828800 w 1828800"/>
              <a:gd name="connsiteY3" fmla="*/ 2628896 h 2794000"/>
              <a:gd name="connsiteX4" fmla="*/ 1663696 w 1828800"/>
              <a:gd name="connsiteY4" fmla="*/ 2794000 h 2794000"/>
              <a:gd name="connsiteX5" fmla="*/ 165104 w 1828800"/>
              <a:gd name="connsiteY5" fmla="*/ 2794000 h 2794000"/>
              <a:gd name="connsiteX6" fmla="*/ 0 w 1828800"/>
              <a:gd name="connsiteY6" fmla="*/ 2628896 h 2794000"/>
              <a:gd name="connsiteX7" fmla="*/ 0 w 1828800"/>
              <a:gd name="connsiteY7" fmla="*/ 165104 h 2794000"/>
              <a:gd name="connsiteX8" fmla="*/ 165104 w 1828800"/>
              <a:gd name="connsiteY8"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2794000">
                <a:moveTo>
                  <a:pt x="165104" y="0"/>
                </a:moveTo>
                <a:lnTo>
                  <a:pt x="1663696" y="0"/>
                </a:lnTo>
                <a:cubicBezTo>
                  <a:pt x="1754880" y="0"/>
                  <a:pt x="1828800" y="73920"/>
                  <a:pt x="1828800" y="165104"/>
                </a:cubicBezTo>
                <a:lnTo>
                  <a:pt x="1828800" y="2628896"/>
                </a:lnTo>
                <a:cubicBezTo>
                  <a:pt x="1828800" y="2720080"/>
                  <a:pt x="1754880" y="2794000"/>
                  <a:pt x="1663696" y="2794000"/>
                </a:cubicBezTo>
                <a:lnTo>
                  <a:pt x="165104" y="2794000"/>
                </a:lnTo>
                <a:cubicBezTo>
                  <a:pt x="73920" y="2794000"/>
                  <a:pt x="0" y="2720080"/>
                  <a:pt x="0" y="2628896"/>
                </a:cubicBezTo>
                <a:lnTo>
                  <a:pt x="0" y="165104"/>
                </a:lnTo>
                <a:cubicBezTo>
                  <a:pt x="0" y="73920"/>
                  <a:pt x="73920" y="0"/>
                  <a:pt x="165104" y="0"/>
                </a:cubicBezTo>
                <a:close/>
              </a:path>
            </a:pathLst>
          </a:custGeom>
        </p:spPr>
        <p:txBody>
          <a:bodyPr wrap="square">
            <a:noAutofit/>
          </a:bodyPr>
          <a:lstStyle/>
          <a:p>
            <a:endParaRPr lang="fr-CA"/>
          </a:p>
        </p:txBody>
      </p:sp>
      <p:sp>
        <p:nvSpPr>
          <p:cNvPr id="10" name="Picture Placeholder 9"/>
          <p:cNvSpPr>
            <a:spLocks noGrp="1"/>
          </p:cNvSpPr>
          <p:nvPr>
            <p:ph type="pic" sz="quarter" idx="18"/>
          </p:nvPr>
        </p:nvSpPr>
        <p:spPr>
          <a:xfrm>
            <a:off x="9920514" y="0"/>
            <a:ext cx="1828800" cy="1854200"/>
          </a:xfrm>
          <a:custGeom>
            <a:avLst/>
            <a:gdLst>
              <a:gd name="connsiteX0" fmla="*/ 0 w 1828800"/>
              <a:gd name="connsiteY0" fmla="*/ 0 h 1854200"/>
              <a:gd name="connsiteX1" fmla="*/ 1828800 w 1828800"/>
              <a:gd name="connsiteY1" fmla="*/ 0 h 1854200"/>
              <a:gd name="connsiteX2" fmla="*/ 1828800 w 1828800"/>
              <a:gd name="connsiteY2" fmla="*/ 1689096 h 1854200"/>
              <a:gd name="connsiteX3" fmla="*/ 1663696 w 1828800"/>
              <a:gd name="connsiteY3" fmla="*/ 1854200 h 1854200"/>
              <a:gd name="connsiteX4" fmla="*/ 165104 w 1828800"/>
              <a:gd name="connsiteY4" fmla="*/ 1854200 h 1854200"/>
              <a:gd name="connsiteX5" fmla="*/ 0 w 1828800"/>
              <a:gd name="connsiteY5" fmla="*/ 1689096 h 185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1854200">
                <a:moveTo>
                  <a:pt x="0" y="0"/>
                </a:moveTo>
                <a:lnTo>
                  <a:pt x="1828800" y="0"/>
                </a:lnTo>
                <a:lnTo>
                  <a:pt x="1828800" y="1689096"/>
                </a:lnTo>
                <a:cubicBezTo>
                  <a:pt x="1828800" y="1780280"/>
                  <a:pt x="1754880" y="1854200"/>
                  <a:pt x="1663696" y="1854200"/>
                </a:cubicBezTo>
                <a:lnTo>
                  <a:pt x="165104" y="1854200"/>
                </a:lnTo>
                <a:cubicBezTo>
                  <a:pt x="73920" y="1854200"/>
                  <a:pt x="0" y="1780280"/>
                  <a:pt x="0" y="1689096"/>
                </a:cubicBezTo>
                <a:close/>
              </a:path>
            </a:pathLst>
          </a:custGeom>
        </p:spPr>
        <p:txBody>
          <a:bodyPr wrap="square">
            <a:noAutofit/>
          </a:bodyPr>
          <a:lstStyle/>
          <a:p>
            <a:endParaRPr lang="fr-CA"/>
          </a:p>
        </p:txBody>
      </p:sp>
    </p:spTree>
    <p:extLst>
      <p:ext uri="{BB962C8B-B14F-4D97-AF65-F5344CB8AC3E}">
        <p14:creationId xmlns:p14="http://schemas.microsoft.com/office/powerpoint/2010/main" val="235510529"/>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7" name="Picture Placeholder 36"/>
          <p:cNvSpPr>
            <a:spLocks noGrp="1"/>
          </p:cNvSpPr>
          <p:nvPr>
            <p:ph type="pic" sz="quarter" idx="10"/>
          </p:nvPr>
        </p:nvSpPr>
        <p:spPr>
          <a:xfrm>
            <a:off x="468085" y="0"/>
            <a:ext cx="5867400" cy="6858000"/>
          </a:xfrm>
          <a:custGeom>
            <a:avLst/>
            <a:gdLst>
              <a:gd name="connsiteX0" fmla="*/ 4203704 w 5867400"/>
              <a:gd name="connsiteY0" fmla="*/ 5054600 h 6858000"/>
              <a:gd name="connsiteX1" fmla="*/ 5702296 w 5867400"/>
              <a:gd name="connsiteY1" fmla="*/ 5054600 h 6858000"/>
              <a:gd name="connsiteX2" fmla="*/ 5867400 w 5867400"/>
              <a:gd name="connsiteY2" fmla="*/ 5219704 h 6858000"/>
              <a:gd name="connsiteX3" fmla="*/ 5867400 w 5867400"/>
              <a:gd name="connsiteY3" fmla="*/ 6858000 h 6858000"/>
              <a:gd name="connsiteX4" fmla="*/ 4038600 w 5867400"/>
              <a:gd name="connsiteY4" fmla="*/ 6858000 h 6858000"/>
              <a:gd name="connsiteX5" fmla="*/ 4038600 w 5867400"/>
              <a:gd name="connsiteY5" fmla="*/ 5219704 h 6858000"/>
              <a:gd name="connsiteX6" fmla="*/ 4203704 w 5867400"/>
              <a:gd name="connsiteY6" fmla="*/ 5054600 h 6858000"/>
              <a:gd name="connsiteX7" fmla="*/ 165104 w 5867400"/>
              <a:gd name="connsiteY7" fmla="*/ 5054600 h 6858000"/>
              <a:gd name="connsiteX8" fmla="*/ 1663696 w 5867400"/>
              <a:gd name="connsiteY8" fmla="*/ 5054600 h 6858000"/>
              <a:gd name="connsiteX9" fmla="*/ 1828800 w 5867400"/>
              <a:gd name="connsiteY9" fmla="*/ 5219704 h 6858000"/>
              <a:gd name="connsiteX10" fmla="*/ 1828800 w 5867400"/>
              <a:gd name="connsiteY10" fmla="*/ 6858000 h 6858000"/>
              <a:gd name="connsiteX11" fmla="*/ 0 w 5867400"/>
              <a:gd name="connsiteY11" fmla="*/ 6858000 h 6858000"/>
              <a:gd name="connsiteX12" fmla="*/ 0 w 5867400"/>
              <a:gd name="connsiteY12" fmla="*/ 5219704 h 6858000"/>
              <a:gd name="connsiteX13" fmla="*/ 165104 w 5867400"/>
              <a:gd name="connsiteY13" fmla="*/ 5054600 h 6858000"/>
              <a:gd name="connsiteX14" fmla="*/ 2184404 w 5867400"/>
              <a:gd name="connsiteY14" fmla="*/ 3835400 h 6858000"/>
              <a:gd name="connsiteX15" fmla="*/ 3682996 w 5867400"/>
              <a:gd name="connsiteY15" fmla="*/ 3835400 h 6858000"/>
              <a:gd name="connsiteX16" fmla="*/ 3848100 w 5867400"/>
              <a:gd name="connsiteY16" fmla="*/ 4000504 h 6858000"/>
              <a:gd name="connsiteX17" fmla="*/ 3848100 w 5867400"/>
              <a:gd name="connsiteY17" fmla="*/ 6464296 h 6858000"/>
              <a:gd name="connsiteX18" fmla="*/ 3682996 w 5867400"/>
              <a:gd name="connsiteY18" fmla="*/ 6629400 h 6858000"/>
              <a:gd name="connsiteX19" fmla="*/ 2184404 w 5867400"/>
              <a:gd name="connsiteY19" fmla="*/ 6629400 h 6858000"/>
              <a:gd name="connsiteX20" fmla="*/ 2019300 w 5867400"/>
              <a:gd name="connsiteY20" fmla="*/ 6464296 h 6858000"/>
              <a:gd name="connsiteX21" fmla="*/ 2019300 w 5867400"/>
              <a:gd name="connsiteY21" fmla="*/ 4000504 h 6858000"/>
              <a:gd name="connsiteX22" fmla="*/ 2184404 w 5867400"/>
              <a:gd name="connsiteY22" fmla="*/ 3835400 h 6858000"/>
              <a:gd name="connsiteX23" fmla="*/ 4203704 w 5867400"/>
              <a:gd name="connsiteY23" fmla="*/ 2057401 h 6858000"/>
              <a:gd name="connsiteX24" fmla="*/ 5702296 w 5867400"/>
              <a:gd name="connsiteY24" fmla="*/ 2057401 h 6858000"/>
              <a:gd name="connsiteX25" fmla="*/ 5867400 w 5867400"/>
              <a:gd name="connsiteY25" fmla="*/ 2222505 h 6858000"/>
              <a:gd name="connsiteX26" fmla="*/ 5867400 w 5867400"/>
              <a:gd name="connsiteY26" fmla="*/ 4686296 h 6858000"/>
              <a:gd name="connsiteX27" fmla="*/ 5702296 w 5867400"/>
              <a:gd name="connsiteY27" fmla="*/ 4851400 h 6858000"/>
              <a:gd name="connsiteX28" fmla="*/ 4203704 w 5867400"/>
              <a:gd name="connsiteY28" fmla="*/ 4851400 h 6858000"/>
              <a:gd name="connsiteX29" fmla="*/ 4038600 w 5867400"/>
              <a:gd name="connsiteY29" fmla="*/ 4686296 h 6858000"/>
              <a:gd name="connsiteX30" fmla="*/ 4038600 w 5867400"/>
              <a:gd name="connsiteY30" fmla="*/ 2222505 h 6858000"/>
              <a:gd name="connsiteX31" fmla="*/ 4203704 w 5867400"/>
              <a:gd name="connsiteY31" fmla="*/ 2057401 h 6858000"/>
              <a:gd name="connsiteX32" fmla="*/ 165104 w 5867400"/>
              <a:gd name="connsiteY32" fmla="*/ 2057401 h 6858000"/>
              <a:gd name="connsiteX33" fmla="*/ 1663696 w 5867400"/>
              <a:gd name="connsiteY33" fmla="*/ 2057401 h 6858000"/>
              <a:gd name="connsiteX34" fmla="*/ 1828800 w 5867400"/>
              <a:gd name="connsiteY34" fmla="*/ 2222505 h 6858000"/>
              <a:gd name="connsiteX35" fmla="*/ 1828800 w 5867400"/>
              <a:gd name="connsiteY35" fmla="*/ 4686296 h 6858000"/>
              <a:gd name="connsiteX36" fmla="*/ 1663696 w 5867400"/>
              <a:gd name="connsiteY36" fmla="*/ 4851400 h 6858000"/>
              <a:gd name="connsiteX37" fmla="*/ 165104 w 5867400"/>
              <a:gd name="connsiteY37" fmla="*/ 4851400 h 6858000"/>
              <a:gd name="connsiteX38" fmla="*/ 1 w 5867400"/>
              <a:gd name="connsiteY38" fmla="*/ 4686296 h 6858000"/>
              <a:gd name="connsiteX39" fmla="*/ 1 w 5867400"/>
              <a:gd name="connsiteY39" fmla="*/ 2222505 h 6858000"/>
              <a:gd name="connsiteX40" fmla="*/ 165104 w 5867400"/>
              <a:gd name="connsiteY40" fmla="*/ 2057401 h 6858000"/>
              <a:gd name="connsiteX41" fmla="*/ 2184404 w 5867400"/>
              <a:gd name="connsiteY41" fmla="*/ 838201 h 6858000"/>
              <a:gd name="connsiteX42" fmla="*/ 3682996 w 5867400"/>
              <a:gd name="connsiteY42" fmla="*/ 838201 h 6858000"/>
              <a:gd name="connsiteX43" fmla="*/ 3848100 w 5867400"/>
              <a:gd name="connsiteY43" fmla="*/ 1003305 h 6858000"/>
              <a:gd name="connsiteX44" fmla="*/ 3848100 w 5867400"/>
              <a:gd name="connsiteY44" fmla="*/ 3467096 h 6858000"/>
              <a:gd name="connsiteX45" fmla="*/ 3682996 w 5867400"/>
              <a:gd name="connsiteY45" fmla="*/ 3632200 h 6858000"/>
              <a:gd name="connsiteX46" fmla="*/ 2184404 w 5867400"/>
              <a:gd name="connsiteY46" fmla="*/ 3632200 h 6858000"/>
              <a:gd name="connsiteX47" fmla="*/ 2019300 w 5867400"/>
              <a:gd name="connsiteY47" fmla="*/ 3467096 h 6858000"/>
              <a:gd name="connsiteX48" fmla="*/ 2019300 w 5867400"/>
              <a:gd name="connsiteY48" fmla="*/ 1003305 h 6858000"/>
              <a:gd name="connsiteX49" fmla="*/ 2184404 w 5867400"/>
              <a:gd name="connsiteY49" fmla="*/ 838201 h 6858000"/>
              <a:gd name="connsiteX50" fmla="*/ 2019300 w 5867400"/>
              <a:gd name="connsiteY50" fmla="*/ 1 h 6858000"/>
              <a:gd name="connsiteX51" fmla="*/ 3848100 w 5867400"/>
              <a:gd name="connsiteY51" fmla="*/ 1 h 6858000"/>
              <a:gd name="connsiteX52" fmla="*/ 3848100 w 5867400"/>
              <a:gd name="connsiteY52" fmla="*/ 469897 h 6858000"/>
              <a:gd name="connsiteX53" fmla="*/ 3682996 w 5867400"/>
              <a:gd name="connsiteY53" fmla="*/ 635001 h 6858000"/>
              <a:gd name="connsiteX54" fmla="*/ 2184404 w 5867400"/>
              <a:gd name="connsiteY54" fmla="*/ 635001 h 6858000"/>
              <a:gd name="connsiteX55" fmla="*/ 2019300 w 5867400"/>
              <a:gd name="connsiteY55" fmla="*/ 469897 h 6858000"/>
              <a:gd name="connsiteX56" fmla="*/ 1 w 5867400"/>
              <a:gd name="connsiteY56" fmla="*/ 1 h 6858000"/>
              <a:gd name="connsiteX57" fmla="*/ 1828800 w 5867400"/>
              <a:gd name="connsiteY57" fmla="*/ 1 h 6858000"/>
              <a:gd name="connsiteX58" fmla="*/ 1828800 w 5867400"/>
              <a:gd name="connsiteY58" fmla="*/ 1689097 h 6858000"/>
              <a:gd name="connsiteX59" fmla="*/ 1663696 w 5867400"/>
              <a:gd name="connsiteY59" fmla="*/ 1854201 h 6858000"/>
              <a:gd name="connsiteX60" fmla="*/ 165105 w 5867400"/>
              <a:gd name="connsiteY60" fmla="*/ 1854201 h 6858000"/>
              <a:gd name="connsiteX61" fmla="*/ 1 w 5867400"/>
              <a:gd name="connsiteY61" fmla="*/ 1689097 h 6858000"/>
              <a:gd name="connsiteX62" fmla="*/ 4038600 w 5867400"/>
              <a:gd name="connsiteY62" fmla="*/ 0 h 6858000"/>
              <a:gd name="connsiteX63" fmla="*/ 5867400 w 5867400"/>
              <a:gd name="connsiteY63" fmla="*/ 0 h 6858000"/>
              <a:gd name="connsiteX64" fmla="*/ 5867400 w 5867400"/>
              <a:gd name="connsiteY64" fmla="*/ 1689096 h 6858000"/>
              <a:gd name="connsiteX65" fmla="*/ 5702296 w 5867400"/>
              <a:gd name="connsiteY65" fmla="*/ 1854200 h 6858000"/>
              <a:gd name="connsiteX66" fmla="*/ 4203704 w 5867400"/>
              <a:gd name="connsiteY66" fmla="*/ 1854200 h 6858000"/>
              <a:gd name="connsiteX67" fmla="*/ 4038600 w 5867400"/>
              <a:gd name="connsiteY67" fmla="*/ 168909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867400" h="6858000">
                <a:moveTo>
                  <a:pt x="4203704" y="5054600"/>
                </a:moveTo>
                <a:lnTo>
                  <a:pt x="5702296" y="5054600"/>
                </a:lnTo>
                <a:cubicBezTo>
                  <a:pt x="5793480" y="5054600"/>
                  <a:pt x="5867400" y="5128520"/>
                  <a:pt x="5867400" y="5219704"/>
                </a:cubicBezTo>
                <a:lnTo>
                  <a:pt x="5867400" y="6858000"/>
                </a:lnTo>
                <a:lnTo>
                  <a:pt x="4038600" y="6858000"/>
                </a:lnTo>
                <a:lnTo>
                  <a:pt x="4038600" y="5219704"/>
                </a:lnTo>
                <a:cubicBezTo>
                  <a:pt x="4038600" y="5128520"/>
                  <a:pt x="4112520" y="5054600"/>
                  <a:pt x="4203704" y="5054600"/>
                </a:cubicBezTo>
                <a:close/>
                <a:moveTo>
                  <a:pt x="165104" y="5054600"/>
                </a:moveTo>
                <a:lnTo>
                  <a:pt x="1663696" y="5054600"/>
                </a:lnTo>
                <a:cubicBezTo>
                  <a:pt x="1754880" y="5054600"/>
                  <a:pt x="1828800" y="5128520"/>
                  <a:pt x="1828800" y="5219704"/>
                </a:cubicBezTo>
                <a:lnTo>
                  <a:pt x="1828800" y="6858000"/>
                </a:lnTo>
                <a:lnTo>
                  <a:pt x="0" y="6858000"/>
                </a:lnTo>
                <a:lnTo>
                  <a:pt x="0" y="5219704"/>
                </a:lnTo>
                <a:cubicBezTo>
                  <a:pt x="0" y="5128520"/>
                  <a:pt x="73920" y="5054600"/>
                  <a:pt x="165104" y="5054600"/>
                </a:cubicBezTo>
                <a:close/>
                <a:moveTo>
                  <a:pt x="2184404" y="3835400"/>
                </a:moveTo>
                <a:lnTo>
                  <a:pt x="3682996" y="3835400"/>
                </a:lnTo>
                <a:cubicBezTo>
                  <a:pt x="3774180" y="3835400"/>
                  <a:pt x="3848100" y="3909320"/>
                  <a:pt x="3848100" y="4000504"/>
                </a:cubicBezTo>
                <a:lnTo>
                  <a:pt x="3848100" y="6464296"/>
                </a:lnTo>
                <a:cubicBezTo>
                  <a:pt x="3848100" y="6555480"/>
                  <a:pt x="3774180" y="6629400"/>
                  <a:pt x="3682996" y="6629400"/>
                </a:cubicBezTo>
                <a:lnTo>
                  <a:pt x="2184404" y="6629400"/>
                </a:lnTo>
                <a:cubicBezTo>
                  <a:pt x="2093220" y="6629400"/>
                  <a:pt x="2019300" y="6555480"/>
                  <a:pt x="2019300" y="6464296"/>
                </a:cubicBezTo>
                <a:lnTo>
                  <a:pt x="2019300" y="4000504"/>
                </a:lnTo>
                <a:cubicBezTo>
                  <a:pt x="2019300" y="3909320"/>
                  <a:pt x="2093220" y="3835400"/>
                  <a:pt x="2184404" y="3835400"/>
                </a:cubicBezTo>
                <a:close/>
                <a:moveTo>
                  <a:pt x="4203704" y="2057401"/>
                </a:moveTo>
                <a:lnTo>
                  <a:pt x="5702296" y="2057401"/>
                </a:lnTo>
                <a:cubicBezTo>
                  <a:pt x="5793480" y="2057401"/>
                  <a:pt x="5867400" y="2131321"/>
                  <a:pt x="5867400" y="2222505"/>
                </a:cubicBezTo>
                <a:lnTo>
                  <a:pt x="5867400" y="4686296"/>
                </a:lnTo>
                <a:cubicBezTo>
                  <a:pt x="5867400" y="4777480"/>
                  <a:pt x="5793480" y="4851400"/>
                  <a:pt x="5702296" y="4851400"/>
                </a:cubicBezTo>
                <a:lnTo>
                  <a:pt x="4203704" y="4851400"/>
                </a:lnTo>
                <a:cubicBezTo>
                  <a:pt x="4112520" y="4851400"/>
                  <a:pt x="4038600" y="4777480"/>
                  <a:pt x="4038600" y="4686296"/>
                </a:cubicBezTo>
                <a:lnTo>
                  <a:pt x="4038600" y="2222505"/>
                </a:lnTo>
                <a:cubicBezTo>
                  <a:pt x="4038600" y="2131321"/>
                  <a:pt x="4112520" y="2057401"/>
                  <a:pt x="4203704" y="2057401"/>
                </a:cubicBezTo>
                <a:close/>
                <a:moveTo>
                  <a:pt x="165104" y="2057401"/>
                </a:moveTo>
                <a:lnTo>
                  <a:pt x="1663696" y="2057401"/>
                </a:lnTo>
                <a:cubicBezTo>
                  <a:pt x="1754880" y="2057401"/>
                  <a:pt x="1828800" y="2131321"/>
                  <a:pt x="1828800" y="2222505"/>
                </a:cubicBezTo>
                <a:lnTo>
                  <a:pt x="1828800" y="4686296"/>
                </a:lnTo>
                <a:cubicBezTo>
                  <a:pt x="1828800" y="4777480"/>
                  <a:pt x="1754880" y="4851400"/>
                  <a:pt x="1663696" y="4851400"/>
                </a:cubicBezTo>
                <a:lnTo>
                  <a:pt x="165104" y="4851400"/>
                </a:lnTo>
                <a:cubicBezTo>
                  <a:pt x="73920" y="4851400"/>
                  <a:pt x="1" y="4777480"/>
                  <a:pt x="1" y="4686296"/>
                </a:cubicBezTo>
                <a:lnTo>
                  <a:pt x="1" y="2222505"/>
                </a:lnTo>
                <a:cubicBezTo>
                  <a:pt x="1" y="2131321"/>
                  <a:pt x="73920" y="2057401"/>
                  <a:pt x="165104" y="2057401"/>
                </a:cubicBezTo>
                <a:close/>
                <a:moveTo>
                  <a:pt x="2184404" y="838201"/>
                </a:moveTo>
                <a:lnTo>
                  <a:pt x="3682996" y="838201"/>
                </a:lnTo>
                <a:cubicBezTo>
                  <a:pt x="3774180" y="838201"/>
                  <a:pt x="3848100" y="912121"/>
                  <a:pt x="3848100" y="1003305"/>
                </a:cubicBezTo>
                <a:lnTo>
                  <a:pt x="3848100" y="3467096"/>
                </a:lnTo>
                <a:cubicBezTo>
                  <a:pt x="3848100" y="3558280"/>
                  <a:pt x="3774180" y="3632200"/>
                  <a:pt x="3682996" y="3632200"/>
                </a:cubicBezTo>
                <a:lnTo>
                  <a:pt x="2184404" y="3632200"/>
                </a:lnTo>
                <a:cubicBezTo>
                  <a:pt x="2093220" y="3632200"/>
                  <a:pt x="2019300" y="3558280"/>
                  <a:pt x="2019300" y="3467096"/>
                </a:cubicBezTo>
                <a:lnTo>
                  <a:pt x="2019300" y="1003305"/>
                </a:lnTo>
                <a:cubicBezTo>
                  <a:pt x="2019300" y="912121"/>
                  <a:pt x="2093220" y="838201"/>
                  <a:pt x="2184404" y="838201"/>
                </a:cubicBezTo>
                <a:close/>
                <a:moveTo>
                  <a:pt x="2019300" y="1"/>
                </a:moveTo>
                <a:lnTo>
                  <a:pt x="3848100" y="1"/>
                </a:lnTo>
                <a:lnTo>
                  <a:pt x="3848100" y="469897"/>
                </a:lnTo>
                <a:cubicBezTo>
                  <a:pt x="3848100" y="561081"/>
                  <a:pt x="3774180" y="635001"/>
                  <a:pt x="3682996" y="635001"/>
                </a:cubicBezTo>
                <a:lnTo>
                  <a:pt x="2184404" y="635001"/>
                </a:lnTo>
                <a:cubicBezTo>
                  <a:pt x="2093220" y="635001"/>
                  <a:pt x="2019300" y="561081"/>
                  <a:pt x="2019300" y="469897"/>
                </a:cubicBezTo>
                <a:close/>
                <a:moveTo>
                  <a:pt x="1" y="1"/>
                </a:moveTo>
                <a:lnTo>
                  <a:pt x="1828800" y="1"/>
                </a:lnTo>
                <a:lnTo>
                  <a:pt x="1828800" y="1689097"/>
                </a:lnTo>
                <a:cubicBezTo>
                  <a:pt x="1828800" y="1780281"/>
                  <a:pt x="1754880" y="1854201"/>
                  <a:pt x="1663696" y="1854201"/>
                </a:cubicBezTo>
                <a:lnTo>
                  <a:pt x="165105" y="1854201"/>
                </a:lnTo>
                <a:cubicBezTo>
                  <a:pt x="73921" y="1854201"/>
                  <a:pt x="1" y="1780281"/>
                  <a:pt x="1" y="1689097"/>
                </a:cubicBezTo>
                <a:close/>
                <a:moveTo>
                  <a:pt x="4038600" y="0"/>
                </a:moveTo>
                <a:lnTo>
                  <a:pt x="5867400" y="0"/>
                </a:lnTo>
                <a:lnTo>
                  <a:pt x="5867400" y="1689096"/>
                </a:lnTo>
                <a:cubicBezTo>
                  <a:pt x="5867400" y="1780280"/>
                  <a:pt x="5793480" y="1854200"/>
                  <a:pt x="5702296" y="1854200"/>
                </a:cubicBezTo>
                <a:lnTo>
                  <a:pt x="4203704" y="1854200"/>
                </a:lnTo>
                <a:cubicBezTo>
                  <a:pt x="4112520" y="1854200"/>
                  <a:pt x="4038600" y="1780280"/>
                  <a:pt x="4038600" y="1689096"/>
                </a:cubicBezTo>
                <a:close/>
              </a:path>
            </a:pathLst>
          </a:custGeom>
        </p:spPr>
        <p:txBody>
          <a:bodyPr wrap="square">
            <a:noAutofit/>
          </a:bodyPr>
          <a:lstStyle/>
          <a:p>
            <a:endParaRPr lang="fr-CA"/>
          </a:p>
        </p:txBody>
      </p:sp>
    </p:spTree>
    <p:extLst>
      <p:ext uri="{BB962C8B-B14F-4D97-AF65-F5344CB8AC3E}">
        <p14:creationId xmlns:p14="http://schemas.microsoft.com/office/powerpoint/2010/main" val="1971045160"/>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895350" y="1047750"/>
            <a:ext cx="4762500" cy="4762500"/>
          </a:xfrm>
          <a:custGeom>
            <a:avLst/>
            <a:gdLst>
              <a:gd name="connsiteX0" fmla="*/ 2381250 w 4762500"/>
              <a:gd name="connsiteY0" fmla="*/ 0 h 4762500"/>
              <a:gd name="connsiteX1" fmla="*/ 4762500 w 4762500"/>
              <a:gd name="connsiteY1" fmla="*/ 2381250 h 4762500"/>
              <a:gd name="connsiteX2" fmla="*/ 2381250 w 4762500"/>
              <a:gd name="connsiteY2" fmla="*/ 4762500 h 4762500"/>
              <a:gd name="connsiteX3" fmla="*/ 0 w 4762500"/>
              <a:gd name="connsiteY3" fmla="*/ 2381250 h 4762500"/>
              <a:gd name="connsiteX4" fmla="*/ 2381250 w 4762500"/>
              <a:gd name="connsiteY4" fmla="*/ 0 h 476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0" h="4762500">
                <a:moveTo>
                  <a:pt x="2381250" y="0"/>
                </a:moveTo>
                <a:cubicBezTo>
                  <a:pt x="3696378" y="0"/>
                  <a:pt x="4762500" y="1066122"/>
                  <a:pt x="4762500" y="2381250"/>
                </a:cubicBezTo>
                <a:cubicBezTo>
                  <a:pt x="4762500" y="3696378"/>
                  <a:pt x="3696378" y="4762500"/>
                  <a:pt x="2381250" y="4762500"/>
                </a:cubicBezTo>
                <a:cubicBezTo>
                  <a:pt x="1066122" y="4762500"/>
                  <a:pt x="0" y="3696378"/>
                  <a:pt x="0" y="2381250"/>
                </a:cubicBezTo>
                <a:cubicBezTo>
                  <a:pt x="0" y="1066122"/>
                  <a:pt x="1066122" y="0"/>
                  <a:pt x="2381250" y="0"/>
                </a:cubicBezTo>
                <a:close/>
              </a:path>
            </a:pathLst>
          </a:custGeom>
        </p:spPr>
        <p:txBody>
          <a:bodyPr wrap="square">
            <a:noAutofit/>
          </a:bodyPr>
          <a:lstStyle/>
          <a:p>
            <a:endParaRPr lang="fr-CA"/>
          </a:p>
        </p:txBody>
      </p:sp>
    </p:spTree>
    <p:extLst>
      <p:ext uri="{BB962C8B-B14F-4D97-AF65-F5344CB8AC3E}">
        <p14:creationId xmlns:p14="http://schemas.microsoft.com/office/powerpoint/2010/main" val="3364754053"/>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024007" y="1047750"/>
            <a:ext cx="4762500" cy="4762500"/>
          </a:xfrm>
          <a:custGeom>
            <a:avLst/>
            <a:gdLst>
              <a:gd name="connsiteX0" fmla="*/ 2381250 w 4762500"/>
              <a:gd name="connsiteY0" fmla="*/ 0 h 4762500"/>
              <a:gd name="connsiteX1" fmla="*/ 4762500 w 4762500"/>
              <a:gd name="connsiteY1" fmla="*/ 2381250 h 4762500"/>
              <a:gd name="connsiteX2" fmla="*/ 2381250 w 4762500"/>
              <a:gd name="connsiteY2" fmla="*/ 4762500 h 4762500"/>
              <a:gd name="connsiteX3" fmla="*/ 0 w 4762500"/>
              <a:gd name="connsiteY3" fmla="*/ 2381250 h 4762500"/>
              <a:gd name="connsiteX4" fmla="*/ 2381250 w 4762500"/>
              <a:gd name="connsiteY4" fmla="*/ 0 h 476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0" h="4762500">
                <a:moveTo>
                  <a:pt x="2381250" y="0"/>
                </a:moveTo>
                <a:cubicBezTo>
                  <a:pt x="3696378" y="0"/>
                  <a:pt x="4762500" y="1066122"/>
                  <a:pt x="4762500" y="2381250"/>
                </a:cubicBezTo>
                <a:cubicBezTo>
                  <a:pt x="4762500" y="3696378"/>
                  <a:pt x="3696378" y="4762500"/>
                  <a:pt x="2381250" y="4762500"/>
                </a:cubicBezTo>
                <a:cubicBezTo>
                  <a:pt x="1066122" y="4762500"/>
                  <a:pt x="0" y="3696378"/>
                  <a:pt x="0" y="2381250"/>
                </a:cubicBezTo>
                <a:cubicBezTo>
                  <a:pt x="0" y="1066122"/>
                  <a:pt x="1066122" y="0"/>
                  <a:pt x="2381250" y="0"/>
                </a:cubicBezTo>
                <a:close/>
              </a:path>
            </a:pathLst>
          </a:custGeom>
        </p:spPr>
        <p:txBody>
          <a:bodyPr wrap="square">
            <a:noAutofit/>
          </a:bodyPr>
          <a:lstStyle/>
          <a:p>
            <a:endParaRPr lang="fr-CA"/>
          </a:p>
        </p:txBody>
      </p:sp>
      <p:sp>
        <p:nvSpPr>
          <p:cNvPr id="3" name="Picture Placeholder 2"/>
          <p:cNvSpPr>
            <a:spLocks noGrp="1"/>
          </p:cNvSpPr>
          <p:nvPr>
            <p:ph type="pic" sz="quarter" idx="11"/>
          </p:nvPr>
        </p:nvSpPr>
        <p:spPr>
          <a:xfrm>
            <a:off x="3388178" y="1047750"/>
            <a:ext cx="4762500" cy="4762500"/>
          </a:xfrm>
          <a:custGeom>
            <a:avLst/>
            <a:gdLst>
              <a:gd name="connsiteX0" fmla="*/ 2381250 w 4762500"/>
              <a:gd name="connsiteY0" fmla="*/ 0 h 4762500"/>
              <a:gd name="connsiteX1" fmla="*/ 4762500 w 4762500"/>
              <a:gd name="connsiteY1" fmla="*/ 2381250 h 4762500"/>
              <a:gd name="connsiteX2" fmla="*/ 2381250 w 4762500"/>
              <a:gd name="connsiteY2" fmla="*/ 4762500 h 4762500"/>
              <a:gd name="connsiteX3" fmla="*/ 0 w 4762500"/>
              <a:gd name="connsiteY3" fmla="*/ 2381250 h 4762500"/>
              <a:gd name="connsiteX4" fmla="*/ 2381250 w 4762500"/>
              <a:gd name="connsiteY4" fmla="*/ 0 h 476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0" h="4762500">
                <a:moveTo>
                  <a:pt x="2381250" y="0"/>
                </a:moveTo>
                <a:cubicBezTo>
                  <a:pt x="3696378" y="0"/>
                  <a:pt x="4762500" y="1066122"/>
                  <a:pt x="4762500" y="2381250"/>
                </a:cubicBezTo>
                <a:cubicBezTo>
                  <a:pt x="4762500" y="3696378"/>
                  <a:pt x="3696378" y="4762500"/>
                  <a:pt x="2381250" y="4762500"/>
                </a:cubicBezTo>
                <a:cubicBezTo>
                  <a:pt x="1066122" y="4762500"/>
                  <a:pt x="0" y="3696378"/>
                  <a:pt x="0" y="2381250"/>
                </a:cubicBezTo>
                <a:cubicBezTo>
                  <a:pt x="0" y="1066122"/>
                  <a:pt x="1066122" y="0"/>
                  <a:pt x="2381250" y="0"/>
                </a:cubicBezTo>
                <a:close/>
              </a:path>
            </a:pathLst>
          </a:custGeom>
        </p:spPr>
        <p:txBody>
          <a:bodyPr wrap="square">
            <a:noAutofit/>
          </a:bodyPr>
          <a:lstStyle/>
          <a:p>
            <a:endParaRPr lang="fr-CA"/>
          </a:p>
        </p:txBody>
      </p:sp>
    </p:spTree>
    <p:extLst>
      <p:ext uri="{BB962C8B-B14F-4D97-AF65-F5344CB8AC3E}">
        <p14:creationId xmlns:p14="http://schemas.microsoft.com/office/powerpoint/2010/main" val="1678753108"/>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4454525" y="1778000"/>
            <a:ext cx="3282950" cy="3282950"/>
          </a:xfrm>
          <a:custGeom>
            <a:avLst/>
            <a:gdLst>
              <a:gd name="connsiteX0" fmla="*/ 2381250 w 4762500"/>
              <a:gd name="connsiteY0" fmla="*/ 0 h 4762500"/>
              <a:gd name="connsiteX1" fmla="*/ 4762500 w 4762500"/>
              <a:gd name="connsiteY1" fmla="*/ 2381250 h 4762500"/>
              <a:gd name="connsiteX2" fmla="*/ 2381250 w 4762500"/>
              <a:gd name="connsiteY2" fmla="*/ 4762500 h 4762500"/>
              <a:gd name="connsiteX3" fmla="*/ 0 w 4762500"/>
              <a:gd name="connsiteY3" fmla="*/ 2381250 h 4762500"/>
              <a:gd name="connsiteX4" fmla="*/ 2381250 w 4762500"/>
              <a:gd name="connsiteY4" fmla="*/ 0 h 476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0" h="4762500">
                <a:moveTo>
                  <a:pt x="2381250" y="0"/>
                </a:moveTo>
                <a:cubicBezTo>
                  <a:pt x="3696378" y="0"/>
                  <a:pt x="4762500" y="1066122"/>
                  <a:pt x="4762500" y="2381250"/>
                </a:cubicBezTo>
                <a:cubicBezTo>
                  <a:pt x="4762500" y="3696378"/>
                  <a:pt x="3696378" y="4762500"/>
                  <a:pt x="2381250" y="4762500"/>
                </a:cubicBezTo>
                <a:cubicBezTo>
                  <a:pt x="1066122" y="4762500"/>
                  <a:pt x="0" y="3696378"/>
                  <a:pt x="0" y="2381250"/>
                </a:cubicBezTo>
                <a:cubicBezTo>
                  <a:pt x="0" y="1066122"/>
                  <a:pt x="1066122" y="0"/>
                  <a:pt x="2381250" y="0"/>
                </a:cubicBezTo>
                <a:close/>
              </a:path>
            </a:pathLst>
          </a:custGeom>
        </p:spPr>
        <p:txBody>
          <a:bodyPr wrap="square">
            <a:noAutofit/>
          </a:bodyPr>
          <a:lstStyle/>
          <a:p>
            <a:endParaRPr lang="fr-CA"/>
          </a:p>
        </p:txBody>
      </p:sp>
      <p:sp>
        <p:nvSpPr>
          <p:cNvPr id="7" name="Picture Placeholder 8"/>
          <p:cNvSpPr>
            <a:spLocks noGrp="1"/>
          </p:cNvSpPr>
          <p:nvPr>
            <p:ph type="pic" sz="quarter" idx="11"/>
          </p:nvPr>
        </p:nvSpPr>
        <p:spPr>
          <a:xfrm>
            <a:off x="5053013" y="5203825"/>
            <a:ext cx="2085975" cy="2085975"/>
          </a:xfrm>
          <a:custGeom>
            <a:avLst/>
            <a:gdLst>
              <a:gd name="connsiteX0" fmla="*/ 2381250 w 4762500"/>
              <a:gd name="connsiteY0" fmla="*/ 0 h 4762500"/>
              <a:gd name="connsiteX1" fmla="*/ 4762500 w 4762500"/>
              <a:gd name="connsiteY1" fmla="*/ 2381250 h 4762500"/>
              <a:gd name="connsiteX2" fmla="*/ 2381250 w 4762500"/>
              <a:gd name="connsiteY2" fmla="*/ 4762500 h 4762500"/>
              <a:gd name="connsiteX3" fmla="*/ 0 w 4762500"/>
              <a:gd name="connsiteY3" fmla="*/ 2381250 h 4762500"/>
              <a:gd name="connsiteX4" fmla="*/ 2381250 w 4762500"/>
              <a:gd name="connsiteY4" fmla="*/ 0 h 476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0" h="4762500">
                <a:moveTo>
                  <a:pt x="2381250" y="0"/>
                </a:moveTo>
                <a:cubicBezTo>
                  <a:pt x="3696378" y="0"/>
                  <a:pt x="4762500" y="1066122"/>
                  <a:pt x="4762500" y="2381250"/>
                </a:cubicBezTo>
                <a:cubicBezTo>
                  <a:pt x="4762500" y="3696378"/>
                  <a:pt x="3696378" y="4762500"/>
                  <a:pt x="2381250" y="4762500"/>
                </a:cubicBezTo>
                <a:cubicBezTo>
                  <a:pt x="1066122" y="4762500"/>
                  <a:pt x="0" y="3696378"/>
                  <a:pt x="0" y="2381250"/>
                </a:cubicBezTo>
                <a:cubicBezTo>
                  <a:pt x="0" y="1066122"/>
                  <a:pt x="1066122" y="0"/>
                  <a:pt x="2381250" y="0"/>
                </a:cubicBezTo>
                <a:close/>
              </a:path>
            </a:pathLst>
          </a:custGeom>
        </p:spPr>
        <p:txBody>
          <a:bodyPr wrap="square">
            <a:noAutofit/>
          </a:bodyPr>
          <a:lstStyle/>
          <a:p>
            <a:endParaRPr lang="fr-CA"/>
          </a:p>
        </p:txBody>
      </p:sp>
      <p:sp>
        <p:nvSpPr>
          <p:cNvPr id="8" name="Picture Placeholder 8"/>
          <p:cNvSpPr>
            <a:spLocks noGrp="1"/>
          </p:cNvSpPr>
          <p:nvPr>
            <p:ph type="pic" sz="quarter" idx="12"/>
          </p:nvPr>
        </p:nvSpPr>
        <p:spPr>
          <a:xfrm>
            <a:off x="5053013" y="-450850"/>
            <a:ext cx="2085975" cy="2085975"/>
          </a:xfrm>
          <a:custGeom>
            <a:avLst/>
            <a:gdLst>
              <a:gd name="connsiteX0" fmla="*/ 2381250 w 4762500"/>
              <a:gd name="connsiteY0" fmla="*/ 0 h 4762500"/>
              <a:gd name="connsiteX1" fmla="*/ 4762500 w 4762500"/>
              <a:gd name="connsiteY1" fmla="*/ 2381250 h 4762500"/>
              <a:gd name="connsiteX2" fmla="*/ 2381250 w 4762500"/>
              <a:gd name="connsiteY2" fmla="*/ 4762500 h 4762500"/>
              <a:gd name="connsiteX3" fmla="*/ 0 w 4762500"/>
              <a:gd name="connsiteY3" fmla="*/ 2381250 h 4762500"/>
              <a:gd name="connsiteX4" fmla="*/ 2381250 w 4762500"/>
              <a:gd name="connsiteY4" fmla="*/ 0 h 476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00" h="4762500">
                <a:moveTo>
                  <a:pt x="2381250" y="0"/>
                </a:moveTo>
                <a:cubicBezTo>
                  <a:pt x="3696378" y="0"/>
                  <a:pt x="4762500" y="1066122"/>
                  <a:pt x="4762500" y="2381250"/>
                </a:cubicBezTo>
                <a:cubicBezTo>
                  <a:pt x="4762500" y="3696378"/>
                  <a:pt x="3696378" y="4762500"/>
                  <a:pt x="2381250" y="4762500"/>
                </a:cubicBezTo>
                <a:cubicBezTo>
                  <a:pt x="1066122" y="4762500"/>
                  <a:pt x="0" y="3696378"/>
                  <a:pt x="0" y="2381250"/>
                </a:cubicBezTo>
                <a:cubicBezTo>
                  <a:pt x="0" y="1066122"/>
                  <a:pt x="1066122" y="0"/>
                  <a:pt x="2381250" y="0"/>
                </a:cubicBezTo>
                <a:close/>
              </a:path>
            </a:pathLst>
          </a:custGeom>
        </p:spPr>
        <p:txBody>
          <a:bodyPr wrap="square">
            <a:noAutofit/>
          </a:bodyPr>
          <a:lstStyle/>
          <a:p>
            <a:endParaRPr lang="fr-CA"/>
          </a:p>
        </p:txBody>
      </p:sp>
    </p:spTree>
    <p:extLst>
      <p:ext uri="{BB962C8B-B14F-4D97-AF65-F5344CB8AC3E}">
        <p14:creationId xmlns:p14="http://schemas.microsoft.com/office/powerpoint/2010/main" val="3999130394"/>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0"/>
            <a:ext cx="5693228" cy="6858000"/>
          </a:xfrm>
          <a:custGeom>
            <a:avLst/>
            <a:gdLst>
              <a:gd name="connsiteX0" fmla="*/ 0 w 5693228"/>
              <a:gd name="connsiteY0" fmla="*/ 0 h 6858000"/>
              <a:gd name="connsiteX1" fmla="*/ 2680643 w 5693228"/>
              <a:gd name="connsiteY1" fmla="*/ 0 h 6858000"/>
              <a:gd name="connsiteX2" fmla="*/ 2752462 w 5693228"/>
              <a:gd name="connsiteY2" fmla="*/ 24301 h 6858000"/>
              <a:gd name="connsiteX3" fmla="*/ 5693228 w 5693228"/>
              <a:gd name="connsiteY3" fmla="*/ 4234089 h 6858000"/>
              <a:gd name="connsiteX4" fmla="*/ 4927817 w 5693228"/>
              <a:gd name="connsiteY4" fmla="*/ 6739872 h 6858000"/>
              <a:gd name="connsiteX5" fmla="*/ 4839483 w 5693228"/>
              <a:gd name="connsiteY5" fmla="*/ 6858000 h 6858000"/>
              <a:gd name="connsiteX6" fmla="*/ 0 w 569322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93228" h="6858000">
                <a:moveTo>
                  <a:pt x="0" y="0"/>
                </a:moveTo>
                <a:lnTo>
                  <a:pt x="2680643" y="0"/>
                </a:lnTo>
                <a:lnTo>
                  <a:pt x="2752462" y="24301"/>
                </a:lnTo>
                <a:cubicBezTo>
                  <a:pt x="4468532" y="652639"/>
                  <a:pt x="5693228" y="2300342"/>
                  <a:pt x="5693228" y="4234089"/>
                </a:cubicBezTo>
                <a:cubicBezTo>
                  <a:pt x="5693228" y="5162288"/>
                  <a:pt x="5411058" y="6024582"/>
                  <a:pt x="4927817" y="6739872"/>
                </a:cubicBezTo>
                <a:lnTo>
                  <a:pt x="4839483" y="6858000"/>
                </a:lnTo>
                <a:lnTo>
                  <a:pt x="0" y="6858000"/>
                </a:lnTo>
                <a:close/>
              </a:path>
            </a:pathLst>
          </a:custGeom>
        </p:spPr>
        <p:txBody>
          <a:bodyPr wrap="square">
            <a:noAutofit/>
          </a:bodyPr>
          <a:lstStyle/>
          <a:p>
            <a:endParaRPr lang="fr-CA"/>
          </a:p>
        </p:txBody>
      </p:sp>
    </p:spTree>
    <p:extLst>
      <p:ext uri="{BB962C8B-B14F-4D97-AF65-F5344CB8AC3E}">
        <p14:creationId xmlns:p14="http://schemas.microsoft.com/office/powerpoint/2010/main" val="3107736708"/>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0" name="Picture Placeholder 19"/>
          <p:cNvSpPr>
            <a:spLocks noGrp="1"/>
          </p:cNvSpPr>
          <p:nvPr>
            <p:ph type="pic" sz="quarter" idx="13"/>
          </p:nvPr>
        </p:nvSpPr>
        <p:spPr>
          <a:xfrm>
            <a:off x="8440058" y="4466771"/>
            <a:ext cx="3751942" cy="2017486"/>
          </a:xfrm>
          <a:custGeom>
            <a:avLst/>
            <a:gdLst>
              <a:gd name="connsiteX0" fmla="*/ 147559 w 3751942"/>
              <a:gd name="connsiteY0" fmla="*/ 0 h 2017486"/>
              <a:gd name="connsiteX1" fmla="*/ 3751942 w 3751942"/>
              <a:gd name="connsiteY1" fmla="*/ 0 h 2017486"/>
              <a:gd name="connsiteX2" fmla="*/ 3751942 w 3751942"/>
              <a:gd name="connsiteY2" fmla="*/ 2017486 h 2017486"/>
              <a:gd name="connsiteX3" fmla="*/ 147559 w 3751942"/>
              <a:gd name="connsiteY3" fmla="*/ 2017486 h 2017486"/>
              <a:gd name="connsiteX4" fmla="*/ 0 w 3751942"/>
              <a:gd name="connsiteY4" fmla="*/ 1869927 h 2017486"/>
              <a:gd name="connsiteX5" fmla="*/ 0 w 3751942"/>
              <a:gd name="connsiteY5" fmla="*/ 147559 h 2017486"/>
              <a:gd name="connsiteX6" fmla="*/ 147559 w 3751942"/>
              <a:gd name="connsiteY6" fmla="*/ 0 h 201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1942" h="2017486">
                <a:moveTo>
                  <a:pt x="147559" y="0"/>
                </a:moveTo>
                <a:lnTo>
                  <a:pt x="3751942" y="0"/>
                </a:lnTo>
                <a:lnTo>
                  <a:pt x="3751942" y="2017486"/>
                </a:lnTo>
                <a:lnTo>
                  <a:pt x="147559" y="2017486"/>
                </a:lnTo>
                <a:cubicBezTo>
                  <a:pt x="66064" y="2017486"/>
                  <a:pt x="0" y="1951422"/>
                  <a:pt x="0" y="1869927"/>
                </a:cubicBezTo>
                <a:lnTo>
                  <a:pt x="0" y="147559"/>
                </a:lnTo>
                <a:cubicBezTo>
                  <a:pt x="0" y="66064"/>
                  <a:pt x="66064" y="0"/>
                  <a:pt x="147559" y="0"/>
                </a:cubicBezTo>
                <a:close/>
              </a:path>
            </a:pathLst>
          </a:custGeom>
        </p:spPr>
        <p:txBody>
          <a:bodyPr wrap="square">
            <a:noAutofit/>
          </a:bodyPr>
          <a:lstStyle/>
          <a:p>
            <a:endParaRPr lang="fr-CA"/>
          </a:p>
        </p:txBody>
      </p:sp>
      <p:sp>
        <p:nvSpPr>
          <p:cNvPr id="17" name="Picture Placeholder 16"/>
          <p:cNvSpPr>
            <a:spLocks noGrp="1"/>
          </p:cNvSpPr>
          <p:nvPr>
            <p:ph type="pic" sz="quarter" idx="12"/>
          </p:nvPr>
        </p:nvSpPr>
        <p:spPr>
          <a:xfrm>
            <a:off x="1" y="4466771"/>
            <a:ext cx="3751943" cy="2017486"/>
          </a:xfrm>
          <a:custGeom>
            <a:avLst/>
            <a:gdLst>
              <a:gd name="connsiteX0" fmla="*/ 0 w 3751943"/>
              <a:gd name="connsiteY0" fmla="*/ 0 h 2017486"/>
              <a:gd name="connsiteX1" fmla="*/ 3604384 w 3751943"/>
              <a:gd name="connsiteY1" fmla="*/ 0 h 2017486"/>
              <a:gd name="connsiteX2" fmla="*/ 3751943 w 3751943"/>
              <a:gd name="connsiteY2" fmla="*/ 147559 h 2017486"/>
              <a:gd name="connsiteX3" fmla="*/ 3751943 w 3751943"/>
              <a:gd name="connsiteY3" fmla="*/ 1869927 h 2017486"/>
              <a:gd name="connsiteX4" fmla="*/ 3604384 w 3751943"/>
              <a:gd name="connsiteY4" fmla="*/ 2017486 h 2017486"/>
              <a:gd name="connsiteX5" fmla="*/ 0 w 3751943"/>
              <a:gd name="connsiteY5" fmla="*/ 2017486 h 201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1943" h="2017486">
                <a:moveTo>
                  <a:pt x="0" y="0"/>
                </a:moveTo>
                <a:lnTo>
                  <a:pt x="3604384" y="0"/>
                </a:lnTo>
                <a:cubicBezTo>
                  <a:pt x="3685879" y="0"/>
                  <a:pt x="3751943" y="66064"/>
                  <a:pt x="3751943" y="147559"/>
                </a:cubicBezTo>
                <a:lnTo>
                  <a:pt x="3751943" y="1869927"/>
                </a:lnTo>
                <a:cubicBezTo>
                  <a:pt x="3751943" y="1951422"/>
                  <a:pt x="3685879" y="2017486"/>
                  <a:pt x="3604384" y="2017486"/>
                </a:cubicBezTo>
                <a:lnTo>
                  <a:pt x="0" y="201748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3875315" y="4466771"/>
            <a:ext cx="4441371" cy="2017486"/>
          </a:xfrm>
          <a:custGeom>
            <a:avLst/>
            <a:gdLst>
              <a:gd name="connsiteX0" fmla="*/ 147559 w 4441371"/>
              <a:gd name="connsiteY0" fmla="*/ 0 h 2017486"/>
              <a:gd name="connsiteX1" fmla="*/ 4293812 w 4441371"/>
              <a:gd name="connsiteY1" fmla="*/ 0 h 2017486"/>
              <a:gd name="connsiteX2" fmla="*/ 4441371 w 4441371"/>
              <a:gd name="connsiteY2" fmla="*/ 147559 h 2017486"/>
              <a:gd name="connsiteX3" fmla="*/ 4441371 w 4441371"/>
              <a:gd name="connsiteY3" fmla="*/ 1869927 h 2017486"/>
              <a:gd name="connsiteX4" fmla="*/ 4293812 w 4441371"/>
              <a:gd name="connsiteY4" fmla="*/ 2017486 h 2017486"/>
              <a:gd name="connsiteX5" fmla="*/ 147559 w 4441371"/>
              <a:gd name="connsiteY5" fmla="*/ 2017486 h 2017486"/>
              <a:gd name="connsiteX6" fmla="*/ 0 w 4441371"/>
              <a:gd name="connsiteY6" fmla="*/ 1869927 h 2017486"/>
              <a:gd name="connsiteX7" fmla="*/ 0 w 4441371"/>
              <a:gd name="connsiteY7" fmla="*/ 147559 h 2017486"/>
              <a:gd name="connsiteX8" fmla="*/ 147559 w 4441371"/>
              <a:gd name="connsiteY8" fmla="*/ 0 h 201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1371" h="2017486">
                <a:moveTo>
                  <a:pt x="147559" y="0"/>
                </a:moveTo>
                <a:lnTo>
                  <a:pt x="4293812" y="0"/>
                </a:lnTo>
                <a:cubicBezTo>
                  <a:pt x="4375307" y="0"/>
                  <a:pt x="4441371" y="66064"/>
                  <a:pt x="4441371" y="147559"/>
                </a:cubicBezTo>
                <a:lnTo>
                  <a:pt x="4441371" y="1869927"/>
                </a:lnTo>
                <a:cubicBezTo>
                  <a:pt x="4441371" y="1951422"/>
                  <a:pt x="4375307" y="2017486"/>
                  <a:pt x="4293812" y="2017486"/>
                </a:cubicBezTo>
                <a:lnTo>
                  <a:pt x="147559" y="2017486"/>
                </a:lnTo>
                <a:cubicBezTo>
                  <a:pt x="66064" y="2017486"/>
                  <a:pt x="0" y="1951422"/>
                  <a:pt x="0" y="1869927"/>
                </a:cubicBezTo>
                <a:lnTo>
                  <a:pt x="0" y="147559"/>
                </a:lnTo>
                <a:cubicBezTo>
                  <a:pt x="0" y="66064"/>
                  <a:pt x="66064" y="0"/>
                  <a:pt x="147559" y="0"/>
                </a:cubicBezTo>
                <a:close/>
              </a:path>
            </a:pathLst>
          </a:custGeom>
        </p:spPr>
        <p:txBody>
          <a:bodyPr wrap="square">
            <a:noAutofit/>
          </a:bodyPr>
          <a:lstStyle/>
          <a:p>
            <a:endParaRPr lang="fr-CA"/>
          </a:p>
        </p:txBody>
      </p:sp>
    </p:spTree>
    <p:extLst>
      <p:ext uri="{BB962C8B-B14F-4D97-AF65-F5344CB8AC3E}">
        <p14:creationId xmlns:p14="http://schemas.microsoft.com/office/powerpoint/2010/main" val="262580464"/>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700B5C5-99E2-42A2-AE35-8AFB5E978F5A}" type="datetimeFigureOut">
              <a:rPr lang="fr-FR" smtClean="0"/>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14259426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9" name="Picture Placeholder 48"/>
          <p:cNvSpPr>
            <a:spLocks noGrp="1"/>
          </p:cNvSpPr>
          <p:nvPr>
            <p:ph type="pic" sz="quarter" idx="13"/>
          </p:nvPr>
        </p:nvSpPr>
        <p:spPr>
          <a:xfrm rot="20664728">
            <a:off x="9935311" y="866783"/>
            <a:ext cx="2608891" cy="2272530"/>
          </a:xfrm>
          <a:custGeom>
            <a:avLst/>
            <a:gdLst>
              <a:gd name="connsiteX0" fmla="*/ 2608891 w 2608891"/>
              <a:gd name="connsiteY0" fmla="*/ 4131 h 2272530"/>
              <a:gd name="connsiteX1" fmla="*/ 1976060 w 2608891"/>
              <a:gd name="connsiteY1" fmla="*/ 2272530 h 2272530"/>
              <a:gd name="connsiteX2" fmla="*/ 179642 w 2608891"/>
              <a:gd name="connsiteY2" fmla="*/ 2269472 h 2272530"/>
              <a:gd name="connsiteX3" fmla="*/ 1 w 2608891"/>
              <a:gd name="connsiteY3" fmla="*/ 2089219 h 2272530"/>
              <a:gd name="connsiteX4" fmla="*/ 3252 w 2608891"/>
              <a:gd name="connsiteY4" fmla="*/ 179642 h 2272530"/>
              <a:gd name="connsiteX5" fmla="*/ 183505 w 2608891"/>
              <a:gd name="connsiteY5" fmla="*/ 1 h 22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8891" h="2272530">
                <a:moveTo>
                  <a:pt x="2608891" y="4131"/>
                </a:moveTo>
                <a:lnTo>
                  <a:pt x="1976060" y="2272530"/>
                </a:lnTo>
                <a:lnTo>
                  <a:pt x="179642" y="2269472"/>
                </a:lnTo>
                <a:cubicBezTo>
                  <a:pt x="80260" y="2269303"/>
                  <a:pt x="-168" y="2188601"/>
                  <a:pt x="1" y="2089219"/>
                </a:cubicBezTo>
                <a:lnTo>
                  <a:pt x="3252" y="179642"/>
                </a:lnTo>
                <a:cubicBezTo>
                  <a:pt x="3421" y="80260"/>
                  <a:pt x="84124" y="-168"/>
                  <a:pt x="183505" y="1"/>
                </a:cubicBezTo>
                <a:close/>
              </a:path>
            </a:pathLst>
          </a:custGeom>
        </p:spPr>
        <p:txBody>
          <a:bodyPr wrap="square">
            <a:noAutofit/>
          </a:bodyPr>
          <a:lstStyle/>
          <a:p>
            <a:endParaRPr lang="fr-CA"/>
          </a:p>
        </p:txBody>
      </p:sp>
      <p:sp>
        <p:nvSpPr>
          <p:cNvPr id="44" name="Picture Placeholder 43"/>
          <p:cNvSpPr>
            <a:spLocks noGrp="1"/>
          </p:cNvSpPr>
          <p:nvPr>
            <p:ph type="pic" sz="quarter" idx="12"/>
          </p:nvPr>
        </p:nvSpPr>
        <p:spPr>
          <a:xfrm rot="20664728">
            <a:off x="6081852" y="1760442"/>
            <a:ext cx="3859150" cy="2275423"/>
          </a:xfrm>
          <a:custGeom>
            <a:avLst/>
            <a:gdLst>
              <a:gd name="connsiteX0" fmla="*/ 3715770 w 3859150"/>
              <a:gd name="connsiteY0" fmla="*/ 9670 h 2275423"/>
              <a:gd name="connsiteX1" fmla="*/ 3859150 w 3859150"/>
              <a:gd name="connsiteY1" fmla="*/ 186206 h 2275423"/>
              <a:gd name="connsiteX2" fmla="*/ 3855899 w 3859150"/>
              <a:gd name="connsiteY2" fmla="*/ 2095783 h 2275423"/>
              <a:gd name="connsiteX3" fmla="*/ 3675646 w 3859150"/>
              <a:gd name="connsiteY3" fmla="*/ 2275423 h 2275423"/>
              <a:gd name="connsiteX4" fmla="*/ 179642 w 3859150"/>
              <a:gd name="connsiteY4" fmla="*/ 2269471 h 2275423"/>
              <a:gd name="connsiteX5" fmla="*/ 1 w 3859150"/>
              <a:gd name="connsiteY5" fmla="*/ 2089218 h 2275423"/>
              <a:gd name="connsiteX6" fmla="*/ 3252 w 3859150"/>
              <a:gd name="connsiteY6" fmla="*/ 179641 h 2275423"/>
              <a:gd name="connsiteX7" fmla="*/ 183506 w 3859150"/>
              <a:gd name="connsiteY7" fmla="*/ 1 h 2275423"/>
              <a:gd name="connsiteX8" fmla="*/ 3679510 w 3859150"/>
              <a:gd name="connsiteY8" fmla="*/ 5953 h 2275423"/>
              <a:gd name="connsiteX9" fmla="*/ 3715770 w 3859150"/>
              <a:gd name="connsiteY9" fmla="*/ 9670 h 227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9150" h="2275423">
                <a:moveTo>
                  <a:pt x="3715770" y="9670"/>
                </a:moveTo>
                <a:cubicBezTo>
                  <a:pt x="3797739" y="26589"/>
                  <a:pt x="3859299" y="99247"/>
                  <a:pt x="3859150" y="186206"/>
                </a:cubicBezTo>
                <a:lnTo>
                  <a:pt x="3855899" y="2095783"/>
                </a:lnTo>
                <a:cubicBezTo>
                  <a:pt x="3855730" y="2195165"/>
                  <a:pt x="3775028" y="2275592"/>
                  <a:pt x="3675646" y="2275423"/>
                </a:cubicBezTo>
                <a:lnTo>
                  <a:pt x="179642" y="2269471"/>
                </a:lnTo>
                <a:cubicBezTo>
                  <a:pt x="80259" y="2269302"/>
                  <a:pt x="-168" y="2188600"/>
                  <a:pt x="1" y="2089218"/>
                </a:cubicBezTo>
                <a:lnTo>
                  <a:pt x="3252" y="179641"/>
                </a:lnTo>
                <a:cubicBezTo>
                  <a:pt x="3422" y="80259"/>
                  <a:pt x="84124" y="-168"/>
                  <a:pt x="183506" y="1"/>
                </a:cubicBezTo>
                <a:lnTo>
                  <a:pt x="3679510" y="5953"/>
                </a:lnTo>
                <a:cubicBezTo>
                  <a:pt x="3691933" y="5974"/>
                  <a:pt x="3704059" y="7253"/>
                  <a:pt x="3715770" y="9670"/>
                </a:cubicBezTo>
                <a:close/>
              </a:path>
            </a:pathLst>
          </a:custGeom>
        </p:spPr>
        <p:txBody>
          <a:bodyPr wrap="square">
            <a:noAutofit/>
          </a:bodyPr>
          <a:lstStyle/>
          <a:p>
            <a:endParaRPr lang="fr-CA"/>
          </a:p>
        </p:txBody>
      </p:sp>
      <p:sp>
        <p:nvSpPr>
          <p:cNvPr id="43" name="Picture Placeholder 42"/>
          <p:cNvSpPr>
            <a:spLocks noGrp="1"/>
          </p:cNvSpPr>
          <p:nvPr>
            <p:ph type="pic" sz="quarter" idx="11"/>
          </p:nvPr>
        </p:nvSpPr>
        <p:spPr>
          <a:xfrm rot="20664728">
            <a:off x="2250998" y="2822134"/>
            <a:ext cx="3859151" cy="2275423"/>
          </a:xfrm>
          <a:custGeom>
            <a:avLst/>
            <a:gdLst>
              <a:gd name="connsiteX0" fmla="*/ 3715769 w 3859151"/>
              <a:gd name="connsiteY0" fmla="*/ 9670 h 2275423"/>
              <a:gd name="connsiteX1" fmla="*/ 3859151 w 3859151"/>
              <a:gd name="connsiteY1" fmla="*/ 186206 h 2275423"/>
              <a:gd name="connsiteX2" fmla="*/ 3855899 w 3859151"/>
              <a:gd name="connsiteY2" fmla="*/ 2095783 h 2275423"/>
              <a:gd name="connsiteX3" fmla="*/ 3675645 w 3859151"/>
              <a:gd name="connsiteY3" fmla="*/ 2275423 h 2275423"/>
              <a:gd name="connsiteX4" fmla="*/ 179641 w 3859151"/>
              <a:gd name="connsiteY4" fmla="*/ 2269471 h 2275423"/>
              <a:gd name="connsiteX5" fmla="*/ 1 w 3859151"/>
              <a:gd name="connsiteY5" fmla="*/ 2089218 h 2275423"/>
              <a:gd name="connsiteX6" fmla="*/ 3252 w 3859151"/>
              <a:gd name="connsiteY6" fmla="*/ 179641 h 2275423"/>
              <a:gd name="connsiteX7" fmla="*/ 183505 w 3859151"/>
              <a:gd name="connsiteY7" fmla="*/ 1 h 2275423"/>
              <a:gd name="connsiteX8" fmla="*/ 3679510 w 3859151"/>
              <a:gd name="connsiteY8" fmla="*/ 5953 h 2275423"/>
              <a:gd name="connsiteX9" fmla="*/ 3715769 w 3859151"/>
              <a:gd name="connsiteY9" fmla="*/ 9670 h 227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9151" h="2275423">
                <a:moveTo>
                  <a:pt x="3715769" y="9670"/>
                </a:moveTo>
                <a:cubicBezTo>
                  <a:pt x="3797739" y="26589"/>
                  <a:pt x="3859298" y="99247"/>
                  <a:pt x="3859151" y="186206"/>
                </a:cubicBezTo>
                <a:lnTo>
                  <a:pt x="3855899" y="2095783"/>
                </a:lnTo>
                <a:cubicBezTo>
                  <a:pt x="3855730" y="2195165"/>
                  <a:pt x="3775028" y="2275593"/>
                  <a:pt x="3675645" y="2275423"/>
                </a:cubicBezTo>
                <a:lnTo>
                  <a:pt x="179641" y="2269471"/>
                </a:lnTo>
                <a:cubicBezTo>
                  <a:pt x="80259" y="2269302"/>
                  <a:pt x="-169" y="2188600"/>
                  <a:pt x="1" y="2089218"/>
                </a:cubicBezTo>
                <a:lnTo>
                  <a:pt x="3252" y="179641"/>
                </a:lnTo>
                <a:cubicBezTo>
                  <a:pt x="3421" y="80259"/>
                  <a:pt x="84123" y="-169"/>
                  <a:pt x="183505" y="1"/>
                </a:cubicBezTo>
                <a:lnTo>
                  <a:pt x="3679510" y="5953"/>
                </a:lnTo>
                <a:cubicBezTo>
                  <a:pt x="3691933" y="5974"/>
                  <a:pt x="3704059" y="7253"/>
                  <a:pt x="3715769" y="9670"/>
                </a:cubicBezTo>
                <a:close/>
              </a:path>
            </a:pathLst>
          </a:custGeom>
        </p:spPr>
        <p:txBody>
          <a:bodyPr wrap="square">
            <a:noAutofit/>
          </a:bodyPr>
          <a:lstStyle/>
          <a:p>
            <a:endParaRPr lang="fr-CA"/>
          </a:p>
        </p:txBody>
      </p:sp>
      <p:sp>
        <p:nvSpPr>
          <p:cNvPr id="47" name="Picture Placeholder 46"/>
          <p:cNvSpPr>
            <a:spLocks noGrp="1"/>
          </p:cNvSpPr>
          <p:nvPr>
            <p:ph type="pic" sz="quarter" idx="10"/>
          </p:nvPr>
        </p:nvSpPr>
        <p:spPr>
          <a:xfrm rot="20664728">
            <a:off x="-352199" y="3718687"/>
            <a:ext cx="2608891" cy="2272529"/>
          </a:xfrm>
          <a:custGeom>
            <a:avLst/>
            <a:gdLst>
              <a:gd name="connsiteX0" fmla="*/ 2465511 w 2608891"/>
              <a:gd name="connsiteY0" fmla="*/ 6776 h 2272529"/>
              <a:gd name="connsiteX1" fmla="*/ 2608891 w 2608891"/>
              <a:gd name="connsiteY1" fmla="*/ 183311 h 2272529"/>
              <a:gd name="connsiteX2" fmla="*/ 2605640 w 2608891"/>
              <a:gd name="connsiteY2" fmla="*/ 2092888 h 2272529"/>
              <a:gd name="connsiteX3" fmla="*/ 2425387 w 2608891"/>
              <a:gd name="connsiteY3" fmla="*/ 2272529 h 2272529"/>
              <a:gd name="connsiteX4" fmla="*/ 0 w 2608891"/>
              <a:gd name="connsiteY4" fmla="*/ 2268399 h 2272529"/>
              <a:gd name="connsiteX5" fmla="*/ 632831 w 2608891"/>
              <a:gd name="connsiteY5" fmla="*/ 0 h 2272529"/>
              <a:gd name="connsiteX6" fmla="*/ 2429251 w 2608891"/>
              <a:gd name="connsiteY6" fmla="*/ 3058 h 2272529"/>
              <a:gd name="connsiteX7" fmla="*/ 2465511 w 2608891"/>
              <a:gd name="connsiteY7" fmla="*/ 6776 h 2272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8891" h="2272529">
                <a:moveTo>
                  <a:pt x="2465511" y="6776"/>
                </a:moveTo>
                <a:cubicBezTo>
                  <a:pt x="2547481" y="23694"/>
                  <a:pt x="2609039" y="96352"/>
                  <a:pt x="2608891" y="183311"/>
                </a:cubicBezTo>
                <a:lnTo>
                  <a:pt x="2605640" y="2092888"/>
                </a:lnTo>
                <a:cubicBezTo>
                  <a:pt x="2605471" y="2192270"/>
                  <a:pt x="2524769" y="2272698"/>
                  <a:pt x="2425387" y="2272529"/>
                </a:cubicBezTo>
                <a:lnTo>
                  <a:pt x="0" y="2268399"/>
                </a:lnTo>
                <a:lnTo>
                  <a:pt x="632831" y="0"/>
                </a:lnTo>
                <a:lnTo>
                  <a:pt x="2429251" y="3058"/>
                </a:lnTo>
                <a:cubicBezTo>
                  <a:pt x="2441674" y="3079"/>
                  <a:pt x="2453801" y="4358"/>
                  <a:pt x="2465511" y="6776"/>
                </a:cubicBezTo>
                <a:close/>
              </a:path>
            </a:pathLst>
          </a:custGeom>
        </p:spPr>
        <p:txBody>
          <a:bodyPr wrap="square">
            <a:noAutofit/>
          </a:bodyPr>
          <a:lstStyle/>
          <a:p>
            <a:endParaRPr lang="fr-CA"/>
          </a:p>
        </p:txBody>
      </p:sp>
    </p:spTree>
    <p:extLst>
      <p:ext uri="{BB962C8B-B14F-4D97-AF65-F5344CB8AC3E}">
        <p14:creationId xmlns:p14="http://schemas.microsoft.com/office/powerpoint/2010/main" val="270167624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92914" y="0"/>
            <a:ext cx="7199086" cy="4964113"/>
          </a:xfrm>
        </p:spPr>
        <p:txBody>
          <a:bodyPr/>
          <a:lstStyle/>
          <a:p>
            <a:endParaRPr lang="fr-CA"/>
          </a:p>
        </p:txBody>
      </p:sp>
    </p:spTree>
    <p:extLst>
      <p:ext uri="{BB962C8B-B14F-4D97-AF65-F5344CB8AC3E}">
        <p14:creationId xmlns:p14="http://schemas.microsoft.com/office/powerpoint/2010/main" val="2304467490"/>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7199086" cy="4964113"/>
          </a:xfrm>
        </p:spPr>
        <p:txBody>
          <a:bodyPr/>
          <a:lstStyle/>
          <a:p>
            <a:endParaRPr lang="fr-CA"/>
          </a:p>
        </p:txBody>
      </p:sp>
    </p:spTree>
    <p:extLst>
      <p:ext uri="{BB962C8B-B14F-4D97-AF65-F5344CB8AC3E}">
        <p14:creationId xmlns:p14="http://schemas.microsoft.com/office/powerpoint/2010/main" val="3298824275"/>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15" name="Picture Placeholder 14"/>
          <p:cNvSpPr>
            <a:spLocks noGrp="1"/>
          </p:cNvSpPr>
          <p:nvPr>
            <p:ph type="pic" sz="quarter" idx="10"/>
          </p:nvPr>
        </p:nvSpPr>
        <p:spPr>
          <a:xfrm>
            <a:off x="1147500" y="0"/>
            <a:ext cx="11044501" cy="6858000"/>
          </a:xfrm>
          <a:custGeom>
            <a:avLst/>
            <a:gdLst>
              <a:gd name="connsiteX0" fmla="*/ 0 w 11044501"/>
              <a:gd name="connsiteY0" fmla="*/ 0 h 6811236"/>
              <a:gd name="connsiteX1" fmla="*/ 11044501 w 11044501"/>
              <a:gd name="connsiteY1" fmla="*/ 0 h 6811236"/>
              <a:gd name="connsiteX2" fmla="*/ 11044501 w 11044501"/>
              <a:gd name="connsiteY2" fmla="*/ 6811236 h 6811236"/>
              <a:gd name="connsiteX3" fmla="*/ 0 w 11044501"/>
              <a:gd name="connsiteY3" fmla="*/ 6811236 h 6811236"/>
              <a:gd name="connsiteX4" fmla="*/ 147011 w 11044501"/>
              <a:gd name="connsiteY4" fmla="*/ 6683892 h 6811236"/>
              <a:gd name="connsiteX5" fmla="*/ 1597984 w 11044501"/>
              <a:gd name="connsiteY5" fmla="*/ 3405618 h 6811236"/>
              <a:gd name="connsiteX6" fmla="*/ 147011 w 11044501"/>
              <a:gd name="connsiteY6" fmla="*/ 127345 h 68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44501" h="6811236">
                <a:moveTo>
                  <a:pt x="0" y="0"/>
                </a:moveTo>
                <a:lnTo>
                  <a:pt x="11044501" y="0"/>
                </a:lnTo>
                <a:lnTo>
                  <a:pt x="11044501" y="6811236"/>
                </a:lnTo>
                <a:lnTo>
                  <a:pt x="0" y="6811236"/>
                </a:lnTo>
                <a:lnTo>
                  <a:pt x="147011" y="6683892"/>
                </a:lnTo>
                <a:cubicBezTo>
                  <a:pt x="1038375" y="5873742"/>
                  <a:pt x="1597984" y="4705032"/>
                  <a:pt x="1597984" y="3405618"/>
                </a:cubicBezTo>
                <a:cubicBezTo>
                  <a:pt x="1597984" y="2106205"/>
                  <a:pt x="1038375" y="937495"/>
                  <a:pt x="147011" y="127345"/>
                </a:cubicBezTo>
                <a:close/>
              </a:path>
            </a:pathLst>
          </a:custGeom>
        </p:spPr>
        <p:txBody>
          <a:bodyPr wrap="square">
            <a:noAutofit/>
          </a:bodyPr>
          <a:lstStyle/>
          <a:p>
            <a:endParaRPr lang="fr-CA"/>
          </a:p>
        </p:txBody>
      </p:sp>
    </p:spTree>
    <p:extLst>
      <p:ext uri="{BB962C8B-B14F-4D97-AF65-F5344CB8AC3E}">
        <p14:creationId xmlns:p14="http://schemas.microsoft.com/office/powerpoint/2010/main" val="2493116348"/>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11044800" cy="6858000"/>
          </a:xfrm>
          <a:custGeom>
            <a:avLst/>
            <a:gdLst>
              <a:gd name="connsiteX0" fmla="*/ 0 w 11044800"/>
              <a:gd name="connsiteY0" fmla="*/ 0 h 6858000"/>
              <a:gd name="connsiteX1" fmla="*/ 11044800 w 11044800"/>
              <a:gd name="connsiteY1" fmla="*/ 0 h 6858000"/>
              <a:gd name="connsiteX2" fmla="*/ 10897785 w 11044800"/>
              <a:gd name="connsiteY2" fmla="*/ 128219 h 6858000"/>
              <a:gd name="connsiteX3" fmla="*/ 9446773 w 11044800"/>
              <a:gd name="connsiteY3" fmla="*/ 3429000 h 6858000"/>
              <a:gd name="connsiteX4" fmla="*/ 10897785 w 11044800"/>
              <a:gd name="connsiteY4" fmla="*/ 6729782 h 6858000"/>
              <a:gd name="connsiteX5" fmla="*/ 11044800 w 11044800"/>
              <a:gd name="connsiteY5" fmla="*/ 6858000 h 6858000"/>
              <a:gd name="connsiteX6" fmla="*/ 0 w 110448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44800" h="6858000">
                <a:moveTo>
                  <a:pt x="0" y="0"/>
                </a:moveTo>
                <a:lnTo>
                  <a:pt x="11044800" y="0"/>
                </a:lnTo>
                <a:lnTo>
                  <a:pt x="10897785" y="128219"/>
                </a:lnTo>
                <a:cubicBezTo>
                  <a:pt x="10006397" y="943932"/>
                  <a:pt x="9446773" y="2120666"/>
                  <a:pt x="9446773" y="3429000"/>
                </a:cubicBezTo>
                <a:cubicBezTo>
                  <a:pt x="9446773" y="4737336"/>
                  <a:pt x="10006397" y="5914070"/>
                  <a:pt x="10897785" y="6729782"/>
                </a:cubicBezTo>
                <a:lnTo>
                  <a:pt x="11044800" y="6858000"/>
                </a:lnTo>
                <a:lnTo>
                  <a:pt x="0" y="6858000"/>
                </a:lnTo>
                <a:close/>
              </a:path>
            </a:pathLst>
          </a:custGeom>
        </p:spPr>
        <p:txBody>
          <a:bodyPr wrap="square">
            <a:noAutofit/>
          </a:bodyPr>
          <a:lstStyle/>
          <a:p>
            <a:endParaRPr lang="fr-CA"/>
          </a:p>
        </p:txBody>
      </p:sp>
    </p:spTree>
    <p:extLst>
      <p:ext uri="{BB962C8B-B14F-4D97-AF65-F5344CB8AC3E}">
        <p14:creationId xmlns:p14="http://schemas.microsoft.com/office/powerpoint/2010/main" val="1666265751"/>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8483600" y="2486379"/>
            <a:ext cx="3390899"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8483600" y="330200"/>
            <a:ext cx="3390899"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5039078" y="330199"/>
            <a:ext cx="3375377" cy="6197601"/>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extLst>
      <p:ext uri="{BB962C8B-B14F-4D97-AF65-F5344CB8AC3E}">
        <p14:creationId xmlns:p14="http://schemas.microsoft.com/office/powerpoint/2010/main" val="2985437612"/>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6587613" y="0"/>
            <a:ext cx="5604387" cy="6858000"/>
          </a:xfrm>
          <a:custGeom>
            <a:avLst/>
            <a:gdLst>
              <a:gd name="connsiteX0" fmla="*/ 0 w 5604387"/>
              <a:gd name="connsiteY0" fmla="*/ 0 h 6858000"/>
              <a:gd name="connsiteX1" fmla="*/ 5604387 w 5604387"/>
              <a:gd name="connsiteY1" fmla="*/ 0 h 6858000"/>
              <a:gd name="connsiteX2" fmla="*/ 5604387 w 5604387"/>
              <a:gd name="connsiteY2" fmla="*/ 6858000 h 6858000"/>
              <a:gd name="connsiteX3" fmla="*/ 2944898 w 5604387"/>
              <a:gd name="connsiteY3" fmla="*/ 6858000 h 6858000"/>
              <a:gd name="connsiteX4" fmla="*/ 2944898 w 5604387"/>
              <a:gd name="connsiteY4" fmla="*/ 4818267 h 6858000"/>
              <a:gd name="connsiteX5" fmla="*/ 0 w 5604387"/>
              <a:gd name="connsiteY5" fmla="*/ 36029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5604387" y="0"/>
                </a:lnTo>
                <a:lnTo>
                  <a:pt x="5604387" y="6858000"/>
                </a:lnTo>
                <a:lnTo>
                  <a:pt x="2944898" y="6858000"/>
                </a:lnTo>
                <a:lnTo>
                  <a:pt x="2944898" y="4818267"/>
                </a:lnTo>
                <a:lnTo>
                  <a:pt x="0" y="3602992"/>
                </a:lnTo>
                <a:close/>
              </a:path>
            </a:pathLst>
          </a:custGeom>
        </p:spPr>
        <p:txBody>
          <a:bodyPr wrap="square">
            <a:noAutofit/>
          </a:bodyPr>
          <a:lstStyle/>
          <a:p>
            <a:endParaRPr lang="fr-CA"/>
          </a:p>
        </p:txBody>
      </p:sp>
    </p:spTree>
    <p:extLst>
      <p:ext uri="{BB962C8B-B14F-4D97-AF65-F5344CB8AC3E}">
        <p14:creationId xmlns:p14="http://schemas.microsoft.com/office/powerpoint/2010/main" val="1581592739"/>
      </p:ext>
    </p:extLst>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2"/>
            <a:ext cx="12192000" cy="563936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p:spPr>
        <p:txBody>
          <a:bodyPr wrap="square">
            <a:noAutofit/>
          </a:bodyPr>
          <a:lstStyle/>
          <a:p>
            <a:endParaRPr lang="fr-CA"/>
          </a:p>
        </p:txBody>
      </p:sp>
    </p:spTree>
    <p:extLst>
      <p:ext uri="{BB962C8B-B14F-4D97-AF65-F5344CB8AC3E}">
        <p14:creationId xmlns:p14="http://schemas.microsoft.com/office/powerpoint/2010/main" val="1634594517"/>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2"/>
            <a:ext cx="12192000" cy="563936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p:spPr>
        <p:txBody>
          <a:bodyPr wrap="square">
            <a:noAutofit/>
          </a:bodyPr>
          <a:lstStyle/>
          <a:p>
            <a:endParaRPr lang="fr-CA"/>
          </a:p>
        </p:txBody>
      </p:sp>
      <p:sp>
        <p:nvSpPr>
          <p:cNvPr id="4" name="Picture Placeholder 5"/>
          <p:cNvSpPr>
            <a:spLocks noGrp="1"/>
          </p:cNvSpPr>
          <p:nvPr>
            <p:ph type="pic" sz="quarter" idx="12"/>
          </p:nvPr>
        </p:nvSpPr>
        <p:spPr>
          <a:xfrm>
            <a:off x="2079268" y="1601194"/>
            <a:ext cx="2100262" cy="3708000"/>
          </a:xfrm>
        </p:spPr>
      </p:sp>
    </p:spTree>
    <p:extLst>
      <p:ext uri="{BB962C8B-B14F-4D97-AF65-F5344CB8AC3E}">
        <p14:creationId xmlns:p14="http://schemas.microsoft.com/office/powerpoint/2010/main" val="2995451328"/>
      </p:ext>
    </p:extLst>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3"/>
            <a:ext cx="12192000" cy="5639365"/>
          </a:xfrm>
          <a:custGeom>
            <a:avLst/>
            <a:gdLst>
              <a:gd name="connsiteX0" fmla="*/ 0 w 12192000"/>
              <a:gd name="connsiteY0" fmla="*/ 0 h 5639365"/>
              <a:gd name="connsiteX1" fmla="*/ 12192000 w 12192000"/>
              <a:gd name="connsiteY1" fmla="*/ 0 h 5639365"/>
              <a:gd name="connsiteX2" fmla="*/ 12192000 w 12192000"/>
              <a:gd name="connsiteY2" fmla="*/ 5639365 h 5639365"/>
              <a:gd name="connsiteX3" fmla="*/ 0 w 12192000"/>
              <a:gd name="connsiteY3" fmla="*/ 1794411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5639365"/>
                </a:lnTo>
                <a:lnTo>
                  <a:pt x="0" y="1794411"/>
                </a:lnTo>
                <a:close/>
              </a:path>
            </a:pathLst>
          </a:custGeom>
        </p:spPr>
        <p:txBody>
          <a:bodyPr wrap="square">
            <a:noAutofit/>
          </a:bodyPr>
          <a:lstStyle/>
          <a:p>
            <a:endParaRPr lang="fr-CA"/>
          </a:p>
        </p:txBody>
      </p:sp>
    </p:spTree>
    <p:extLst>
      <p:ext uri="{BB962C8B-B14F-4D97-AF65-F5344CB8AC3E}">
        <p14:creationId xmlns:p14="http://schemas.microsoft.com/office/powerpoint/2010/main" val="526879910"/>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700B5C5-99E2-42A2-AE35-8AFB5E978F5A}" type="datetimeFigureOut">
              <a:rPr lang="fr-FR" smtClean="0"/>
              <a:t>09/02/2017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29624682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3"/>
            <a:ext cx="12192000" cy="5639365"/>
          </a:xfrm>
          <a:custGeom>
            <a:avLst/>
            <a:gdLst>
              <a:gd name="connsiteX0" fmla="*/ 0 w 12192000"/>
              <a:gd name="connsiteY0" fmla="*/ 0 h 5639365"/>
              <a:gd name="connsiteX1" fmla="*/ 12192000 w 12192000"/>
              <a:gd name="connsiteY1" fmla="*/ 0 h 5639365"/>
              <a:gd name="connsiteX2" fmla="*/ 12192000 w 12192000"/>
              <a:gd name="connsiteY2" fmla="*/ 5639365 h 5639365"/>
              <a:gd name="connsiteX3" fmla="*/ 0 w 12192000"/>
              <a:gd name="connsiteY3" fmla="*/ 1794411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5639365"/>
                </a:lnTo>
                <a:lnTo>
                  <a:pt x="0" y="1794411"/>
                </a:lnTo>
                <a:close/>
              </a:path>
            </a:pathLst>
          </a:custGeom>
        </p:spPr>
        <p:txBody>
          <a:bodyPr wrap="square">
            <a:noAutofit/>
          </a:bodyPr>
          <a:lstStyle/>
          <a:p>
            <a:endParaRPr lang="fr-CA"/>
          </a:p>
        </p:txBody>
      </p:sp>
      <p:sp>
        <p:nvSpPr>
          <p:cNvPr id="3" name="Picture Placeholder 6"/>
          <p:cNvSpPr>
            <a:spLocks noGrp="1"/>
          </p:cNvSpPr>
          <p:nvPr>
            <p:ph type="pic" sz="quarter" idx="13"/>
          </p:nvPr>
        </p:nvSpPr>
        <p:spPr>
          <a:xfrm>
            <a:off x="7168793" y="2380456"/>
            <a:ext cx="3706813" cy="2097088"/>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extLst>
      <p:ext uri="{BB962C8B-B14F-4D97-AF65-F5344CB8AC3E}">
        <p14:creationId xmlns:p14="http://schemas.microsoft.com/office/powerpoint/2010/main" val="2698085557"/>
      </p:ext>
    </p:extLst>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5849256"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extLst>
      <p:ext uri="{BB962C8B-B14F-4D97-AF65-F5344CB8AC3E}">
        <p14:creationId xmlns:p14="http://schemas.microsoft.com/office/powerpoint/2010/main" val="2226701865"/>
      </p:ext>
    </p:extLst>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31591" y="130176"/>
            <a:ext cx="6448424" cy="6597647"/>
          </a:xfrm>
        </p:spPr>
        <p:txBody>
          <a:bodyPr/>
          <a:lstStyle/>
          <a:p>
            <a:endParaRPr lang="fr-CA"/>
          </a:p>
        </p:txBody>
      </p:sp>
      <p:sp>
        <p:nvSpPr>
          <p:cNvPr id="9" name="Picture Placeholder 6"/>
          <p:cNvSpPr>
            <a:spLocks noGrp="1"/>
          </p:cNvSpPr>
          <p:nvPr>
            <p:ph type="pic" sz="quarter" idx="12"/>
          </p:nvPr>
        </p:nvSpPr>
        <p:spPr>
          <a:xfrm>
            <a:off x="6718300" y="130176"/>
            <a:ext cx="5351289" cy="3207384"/>
          </a:xfrm>
        </p:spPr>
        <p:txBody>
          <a:bodyPr/>
          <a:lstStyle/>
          <a:p>
            <a:endParaRPr lang="fr-CA"/>
          </a:p>
        </p:txBody>
      </p:sp>
      <p:sp>
        <p:nvSpPr>
          <p:cNvPr id="10" name="Picture Placeholder 6"/>
          <p:cNvSpPr>
            <a:spLocks noGrp="1"/>
          </p:cNvSpPr>
          <p:nvPr>
            <p:ph type="pic" sz="quarter" idx="13"/>
          </p:nvPr>
        </p:nvSpPr>
        <p:spPr>
          <a:xfrm>
            <a:off x="6718300" y="3495675"/>
            <a:ext cx="5351289" cy="3232148"/>
          </a:xfrm>
        </p:spPr>
        <p:txBody>
          <a:bodyPr/>
          <a:lstStyle/>
          <a:p>
            <a:endParaRPr lang="fr-CA"/>
          </a:p>
        </p:txBody>
      </p:sp>
    </p:spTree>
    <p:extLst>
      <p:ext uri="{BB962C8B-B14F-4D97-AF65-F5344CB8AC3E}">
        <p14:creationId xmlns:p14="http://schemas.microsoft.com/office/powerpoint/2010/main" val="2044665012"/>
      </p:ext>
    </p:extLst>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299200" y="889000"/>
            <a:ext cx="5080000" cy="5080000"/>
          </a:xfrm>
        </p:spPr>
        <p:txBody>
          <a:bodyPr/>
          <a:lstStyle/>
          <a:p>
            <a:endParaRPr lang="fr-CA"/>
          </a:p>
        </p:txBody>
      </p:sp>
    </p:spTree>
    <p:extLst>
      <p:ext uri="{BB962C8B-B14F-4D97-AF65-F5344CB8AC3E}">
        <p14:creationId xmlns:p14="http://schemas.microsoft.com/office/powerpoint/2010/main" val="1804838907"/>
      </p:ext>
    </p:extLst>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540001" y="889000"/>
            <a:ext cx="8703732" cy="5080000"/>
          </a:xfrm>
        </p:spPr>
        <p:txBody>
          <a:bodyPr/>
          <a:lstStyle/>
          <a:p>
            <a:endParaRPr lang="fr-CA"/>
          </a:p>
        </p:txBody>
      </p:sp>
    </p:spTree>
    <p:extLst>
      <p:ext uri="{BB962C8B-B14F-4D97-AF65-F5344CB8AC3E}">
        <p14:creationId xmlns:p14="http://schemas.microsoft.com/office/powerpoint/2010/main" val="1558897007"/>
      </p:ext>
    </p:extLst>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1352550" y="2022928"/>
            <a:ext cx="2260600" cy="2260600"/>
          </a:xfrm>
          <a:custGeom>
            <a:avLst/>
            <a:gdLst>
              <a:gd name="connsiteX0" fmla="*/ 1589314 w 3178628"/>
              <a:gd name="connsiteY0" fmla="*/ 0 h 3178628"/>
              <a:gd name="connsiteX1" fmla="*/ 3178628 w 3178628"/>
              <a:gd name="connsiteY1" fmla="*/ 1589314 h 3178628"/>
              <a:gd name="connsiteX2" fmla="*/ 1589314 w 3178628"/>
              <a:gd name="connsiteY2" fmla="*/ 3178628 h 3178628"/>
              <a:gd name="connsiteX3" fmla="*/ 0 w 3178628"/>
              <a:gd name="connsiteY3" fmla="*/ 1589314 h 3178628"/>
              <a:gd name="connsiteX4" fmla="*/ 1589314 w 3178628"/>
              <a:gd name="connsiteY4" fmla="*/ 0 h 317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8628" h="3178628">
                <a:moveTo>
                  <a:pt x="1589314" y="0"/>
                </a:moveTo>
                <a:cubicBezTo>
                  <a:pt x="2467068" y="0"/>
                  <a:pt x="3178628" y="711560"/>
                  <a:pt x="3178628" y="1589314"/>
                </a:cubicBezTo>
                <a:cubicBezTo>
                  <a:pt x="3178628" y="2467068"/>
                  <a:pt x="2467068" y="3178628"/>
                  <a:pt x="1589314" y="3178628"/>
                </a:cubicBezTo>
                <a:cubicBezTo>
                  <a:pt x="711560" y="3178628"/>
                  <a:pt x="0" y="2467068"/>
                  <a:pt x="0" y="1589314"/>
                </a:cubicBezTo>
                <a:cubicBezTo>
                  <a:pt x="0" y="711560"/>
                  <a:pt x="711560" y="0"/>
                  <a:pt x="1589314" y="0"/>
                </a:cubicBez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8578850" y="2022928"/>
            <a:ext cx="2260600" cy="2260600"/>
          </a:xfrm>
          <a:custGeom>
            <a:avLst/>
            <a:gdLst>
              <a:gd name="connsiteX0" fmla="*/ 1589314 w 3178628"/>
              <a:gd name="connsiteY0" fmla="*/ 0 h 3178628"/>
              <a:gd name="connsiteX1" fmla="*/ 3178628 w 3178628"/>
              <a:gd name="connsiteY1" fmla="*/ 1589314 h 3178628"/>
              <a:gd name="connsiteX2" fmla="*/ 1589314 w 3178628"/>
              <a:gd name="connsiteY2" fmla="*/ 3178628 h 3178628"/>
              <a:gd name="connsiteX3" fmla="*/ 0 w 3178628"/>
              <a:gd name="connsiteY3" fmla="*/ 1589314 h 3178628"/>
              <a:gd name="connsiteX4" fmla="*/ 1589314 w 3178628"/>
              <a:gd name="connsiteY4" fmla="*/ 0 h 317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8628" h="3178628">
                <a:moveTo>
                  <a:pt x="1589314" y="0"/>
                </a:moveTo>
                <a:cubicBezTo>
                  <a:pt x="2467068" y="0"/>
                  <a:pt x="3178628" y="711560"/>
                  <a:pt x="3178628" y="1589314"/>
                </a:cubicBezTo>
                <a:cubicBezTo>
                  <a:pt x="3178628" y="2467068"/>
                  <a:pt x="2467068" y="3178628"/>
                  <a:pt x="1589314" y="3178628"/>
                </a:cubicBezTo>
                <a:cubicBezTo>
                  <a:pt x="711560" y="3178628"/>
                  <a:pt x="0" y="2467068"/>
                  <a:pt x="0" y="1589314"/>
                </a:cubicBezTo>
                <a:cubicBezTo>
                  <a:pt x="0" y="711560"/>
                  <a:pt x="711560" y="0"/>
                  <a:pt x="1589314" y="0"/>
                </a:cubicBez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4965700" y="2022928"/>
            <a:ext cx="2260600" cy="2260600"/>
          </a:xfrm>
          <a:custGeom>
            <a:avLst/>
            <a:gdLst>
              <a:gd name="connsiteX0" fmla="*/ 1589314 w 3178628"/>
              <a:gd name="connsiteY0" fmla="*/ 0 h 3178628"/>
              <a:gd name="connsiteX1" fmla="*/ 3178628 w 3178628"/>
              <a:gd name="connsiteY1" fmla="*/ 1589314 h 3178628"/>
              <a:gd name="connsiteX2" fmla="*/ 1589314 w 3178628"/>
              <a:gd name="connsiteY2" fmla="*/ 3178628 h 3178628"/>
              <a:gd name="connsiteX3" fmla="*/ 0 w 3178628"/>
              <a:gd name="connsiteY3" fmla="*/ 1589314 h 3178628"/>
              <a:gd name="connsiteX4" fmla="*/ 1589314 w 3178628"/>
              <a:gd name="connsiteY4" fmla="*/ 0 h 317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8628" h="3178628">
                <a:moveTo>
                  <a:pt x="1589314" y="0"/>
                </a:moveTo>
                <a:cubicBezTo>
                  <a:pt x="2467068" y="0"/>
                  <a:pt x="3178628" y="711560"/>
                  <a:pt x="3178628" y="1589314"/>
                </a:cubicBezTo>
                <a:cubicBezTo>
                  <a:pt x="3178628" y="2467068"/>
                  <a:pt x="2467068" y="3178628"/>
                  <a:pt x="1589314" y="3178628"/>
                </a:cubicBezTo>
                <a:cubicBezTo>
                  <a:pt x="711560" y="3178628"/>
                  <a:pt x="0" y="2467068"/>
                  <a:pt x="0" y="1589314"/>
                </a:cubicBezTo>
                <a:cubicBezTo>
                  <a:pt x="0" y="711560"/>
                  <a:pt x="711560" y="0"/>
                  <a:pt x="1589314" y="0"/>
                </a:cubicBezTo>
                <a:close/>
              </a:path>
            </a:pathLst>
          </a:custGeom>
        </p:spPr>
        <p:txBody>
          <a:bodyPr wrap="square">
            <a:noAutofit/>
          </a:bodyPr>
          <a:lstStyle/>
          <a:p>
            <a:endParaRPr lang="fr-CA"/>
          </a:p>
        </p:txBody>
      </p:sp>
    </p:spTree>
    <p:extLst>
      <p:ext uri="{BB962C8B-B14F-4D97-AF65-F5344CB8AC3E}">
        <p14:creationId xmlns:p14="http://schemas.microsoft.com/office/powerpoint/2010/main" val="2079330170"/>
      </p:ext>
    </p:extLst>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9008381" y="521607"/>
            <a:ext cx="2646589" cy="2646589"/>
          </a:xfrm>
          <a:custGeom>
            <a:avLst/>
            <a:gdLst>
              <a:gd name="connsiteX0" fmla="*/ 1589314 w 3178628"/>
              <a:gd name="connsiteY0" fmla="*/ 0 h 3178628"/>
              <a:gd name="connsiteX1" fmla="*/ 3178628 w 3178628"/>
              <a:gd name="connsiteY1" fmla="*/ 1589314 h 3178628"/>
              <a:gd name="connsiteX2" fmla="*/ 1589314 w 3178628"/>
              <a:gd name="connsiteY2" fmla="*/ 3178628 h 3178628"/>
              <a:gd name="connsiteX3" fmla="*/ 0 w 3178628"/>
              <a:gd name="connsiteY3" fmla="*/ 1589314 h 3178628"/>
              <a:gd name="connsiteX4" fmla="*/ 1589314 w 3178628"/>
              <a:gd name="connsiteY4" fmla="*/ 0 h 317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8628" h="3178628">
                <a:moveTo>
                  <a:pt x="1589314" y="0"/>
                </a:moveTo>
                <a:cubicBezTo>
                  <a:pt x="2467068" y="0"/>
                  <a:pt x="3178628" y="711560"/>
                  <a:pt x="3178628" y="1589314"/>
                </a:cubicBezTo>
                <a:cubicBezTo>
                  <a:pt x="3178628" y="2467068"/>
                  <a:pt x="2467068" y="3178628"/>
                  <a:pt x="1589314" y="3178628"/>
                </a:cubicBezTo>
                <a:cubicBezTo>
                  <a:pt x="711560" y="3178628"/>
                  <a:pt x="0" y="2467068"/>
                  <a:pt x="0" y="1589314"/>
                </a:cubicBezTo>
                <a:cubicBezTo>
                  <a:pt x="0" y="711560"/>
                  <a:pt x="711560" y="0"/>
                  <a:pt x="1589314" y="0"/>
                </a:cubicBez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9008381" y="3689803"/>
            <a:ext cx="2646589" cy="2646589"/>
          </a:xfrm>
          <a:custGeom>
            <a:avLst/>
            <a:gdLst>
              <a:gd name="connsiteX0" fmla="*/ 1589314 w 3178628"/>
              <a:gd name="connsiteY0" fmla="*/ 0 h 3178628"/>
              <a:gd name="connsiteX1" fmla="*/ 3178628 w 3178628"/>
              <a:gd name="connsiteY1" fmla="*/ 1589314 h 3178628"/>
              <a:gd name="connsiteX2" fmla="*/ 1589314 w 3178628"/>
              <a:gd name="connsiteY2" fmla="*/ 3178628 h 3178628"/>
              <a:gd name="connsiteX3" fmla="*/ 0 w 3178628"/>
              <a:gd name="connsiteY3" fmla="*/ 1589314 h 3178628"/>
              <a:gd name="connsiteX4" fmla="*/ 1589314 w 3178628"/>
              <a:gd name="connsiteY4" fmla="*/ 0 h 317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8628" h="3178628">
                <a:moveTo>
                  <a:pt x="1589314" y="0"/>
                </a:moveTo>
                <a:cubicBezTo>
                  <a:pt x="2467068" y="0"/>
                  <a:pt x="3178628" y="711560"/>
                  <a:pt x="3178628" y="1589314"/>
                </a:cubicBezTo>
                <a:cubicBezTo>
                  <a:pt x="3178628" y="2467068"/>
                  <a:pt x="2467068" y="3178628"/>
                  <a:pt x="1589314" y="3178628"/>
                </a:cubicBezTo>
                <a:cubicBezTo>
                  <a:pt x="711560" y="3178628"/>
                  <a:pt x="0" y="2467068"/>
                  <a:pt x="0" y="1589314"/>
                </a:cubicBezTo>
                <a:cubicBezTo>
                  <a:pt x="0" y="711560"/>
                  <a:pt x="711560" y="0"/>
                  <a:pt x="1589314" y="0"/>
                </a:cubicBezTo>
                <a:close/>
              </a:path>
            </a:pathLst>
          </a:custGeom>
        </p:spPr>
        <p:txBody>
          <a:bodyPr wrap="square">
            <a:noAutofit/>
          </a:bodyPr>
          <a:lstStyle/>
          <a:p>
            <a:endParaRPr lang="fr-CA"/>
          </a:p>
        </p:txBody>
      </p:sp>
    </p:spTree>
    <p:extLst>
      <p:ext uri="{BB962C8B-B14F-4D97-AF65-F5344CB8AC3E}">
        <p14:creationId xmlns:p14="http://schemas.microsoft.com/office/powerpoint/2010/main" val="614295749"/>
      </p:ext>
    </p:extLst>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901700" y="889000"/>
            <a:ext cx="5080000" cy="5080000"/>
          </a:xfrm>
        </p:spPr>
        <p:txBody>
          <a:bodyPr/>
          <a:lstStyle/>
          <a:p>
            <a:endParaRPr lang="fr-CA"/>
          </a:p>
        </p:txBody>
      </p:sp>
    </p:spTree>
    <p:extLst>
      <p:ext uri="{BB962C8B-B14F-4D97-AF65-F5344CB8AC3E}">
        <p14:creationId xmlns:p14="http://schemas.microsoft.com/office/powerpoint/2010/main" val="3624124061"/>
      </p:ext>
    </p:extLst>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a:xfrm>
            <a:off x="9144000" y="0"/>
            <a:ext cx="30480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0" name="Picture Placeholder 19"/>
          <p:cNvSpPr>
            <a:spLocks noGrp="1"/>
          </p:cNvSpPr>
          <p:nvPr>
            <p:ph type="pic" sz="quarter" idx="11"/>
          </p:nvPr>
        </p:nvSpPr>
        <p:spPr>
          <a:xfrm>
            <a:off x="6096000" y="2438400"/>
            <a:ext cx="30480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19" name="Picture Placeholder 18"/>
          <p:cNvSpPr>
            <a:spLocks noGrp="1"/>
          </p:cNvSpPr>
          <p:nvPr>
            <p:ph type="pic" sz="quarter" idx="12"/>
          </p:nvPr>
        </p:nvSpPr>
        <p:spPr>
          <a:xfrm>
            <a:off x="3048000" y="0"/>
            <a:ext cx="30480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Tree>
    <p:extLst>
      <p:ext uri="{BB962C8B-B14F-4D97-AF65-F5344CB8AC3E}">
        <p14:creationId xmlns:p14="http://schemas.microsoft.com/office/powerpoint/2010/main" val="2600710010"/>
      </p:ext>
    </p:extLst>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356100" y="0"/>
            <a:ext cx="1490400" cy="6858000"/>
          </a:xfrm>
        </p:spPr>
        <p:txBody>
          <a:bodyPr/>
          <a:lstStyle/>
          <a:p>
            <a:endParaRPr lang="fr-CA"/>
          </a:p>
        </p:txBody>
      </p:sp>
    </p:spTree>
    <p:extLst>
      <p:ext uri="{BB962C8B-B14F-4D97-AF65-F5344CB8AC3E}">
        <p14:creationId xmlns:p14="http://schemas.microsoft.com/office/powerpoint/2010/main" val="76999599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700B5C5-99E2-42A2-AE35-8AFB5E978F5A}" type="datetimeFigureOut">
              <a:rPr lang="fr-FR" smtClean="0"/>
              <a:t>09/02/2017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42746807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752850" cy="6858000"/>
          </a:xfrm>
        </p:spPr>
        <p:txBody>
          <a:bodyPr/>
          <a:lstStyle/>
          <a:p>
            <a:endParaRPr lang="fr-CA"/>
          </a:p>
        </p:txBody>
      </p:sp>
    </p:spTree>
    <p:extLst>
      <p:ext uri="{BB962C8B-B14F-4D97-AF65-F5344CB8AC3E}">
        <p14:creationId xmlns:p14="http://schemas.microsoft.com/office/powerpoint/2010/main" val="2968117674"/>
      </p:ext>
    </p:extLst>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8439150" y="0"/>
            <a:ext cx="3752850" cy="6858000"/>
          </a:xfrm>
        </p:spPr>
        <p:txBody>
          <a:bodyPr/>
          <a:lstStyle/>
          <a:p>
            <a:endParaRPr lang="fr-CA"/>
          </a:p>
        </p:txBody>
      </p:sp>
    </p:spTree>
    <p:extLst>
      <p:ext uri="{BB962C8B-B14F-4D97-AF65-F5344CB8AC3E}">
        <p14:creationId xmlns:p14="http://schemas.microsoft.com/office/powerpoint/2010/main" val="594960184"/>
      </p:ext>
    </p:extLst>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19700" y="0"/>
            <a:ext cx="6972300" cy="6858000"/>
          </a:xfrm>
        </p:spPr>
        <p:txBody>
          <a:bodyPr/>
          <a:lstStyle/>
          <a:p>
            <a:endParaRPr lang="fr-CA"/>
          </a:p>
        </p:txBody>
      </p:sp>
    </p:spTree>
    <p:extLst>
      <p:ext uri="{BB962C8B-B14F-4D97-AF65-F5344CB8AC3E}">
        <p14:creationId xmlns:p14="http://schemas.microsoft.com/office/powerpoint/2010/main" val="3241324294"/>
      </p:ext>
    </p:extLst>
  </p:cSld>
  <p:clrMapOvr>
    <a:masterClrMapping/>
  </p:clrMapOvr>
  <p:transition spd="slow">
    <p:push dir="u"/>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235200" y="0"/>
            <a:ext cx="9956800" cy="6858000"/>
          </a:xfrm>
        </p:spPr>
        <p:txBody>
          <a:bodyPr/>
          <a:lstStyle/>
          <a:p>
            <a:endParaRPr lang="fr-CA"/>
          </a:p>
        </p:txBody>
      </p:sp>
    </p:spTree>
    <p:extLst>
      <p:ext uri="{BB962C8B-B14F-4D97-AF65-F5344CB8AC3E}">
        <p14:creationId xmlns:p14="http://schemas.microsoft.com/office/powerpoint/2010/main" val="520227187"/>
      </p:ext>
    </p:extLst>
  </p:cSld>
  <p:clrMapOvr>
    <a:masterClrMapping/>
  </p:clrMapOvr>
  <p:transition spd="slow">
    <p:push dir="u"/>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4659086"/>
          </a:xfrm>
        </p:spPr>
        <p:txBody>
          <a:bodyPr/>
          <a:lstStyle/>
          <a:p>
            <a:endParaRPr lang="fr-CA"/>
          </a:p>
        </p:txBody>
      </p:sp>
    </p:spTree>
    <p:extLst>
      <p:ext uri="{BB962C8B-B14F-4D97-AF65-F5344CB8AC3E}">
        <p14:creationId xmlns:p14="http://schemas.microsoft.com/office/powerpoint/2010/main" val="2769622872"/>
      </p:ext>
    </p:extLst>
  </p:cSld>
  <p:clrMapOvr>
    <a:masterClrMapping/>
  </p:clrMapOvr>
  <p:transition spd="slow">
    <p:push dir="u"/>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6444592" y="-707791"/>
            <a:ext cx="5761677" cy="8592439"/>
          </a:xfrm>
          <a:custGeom>
            <a:avLst/>
            <a:gdLst>
              <a:gd name="connsiteX0" fmla="*/ 1619814 w 5761677"/>
              <a:gd name="connsiteY0" fmla="*/ 5231891 h 8592439"/>
              <a:gd name="connsiteX1" fmla="*/ 1676564 w 5761677"/>
              <a:gd name="connsiteY1" fmla="*/ 5250974 h 8592439"/>
              <a:gd name="connsiteX2" fmla="*/ 3616585 w 5761677"/>
              <a:gd name="connsiteY2" fmla="*/ 6371046 h 8592439"/>
              <a:gd name="connsiteX3" fmla="*/ 3671772 w 5761677"/>
              <a:gd name="connsiteY3" fmla="*/ 6577005 h 8592439"/>
              <a:gd name="connsiteX4" fmla="*/ 2551701 w 5761677"/>
              <a:gd name="connsiteY4" fmla="*/ 8517028 h 8592439"/>
              <a:gd name="connsiteX5" fmla="*/ 2345740 w 5761677"/>
              <a:gd name="connsiteY5" fmla="*/ 8572214 h 8592439"/>
              <a:gd name="connsiteX6" fmla="*/ 405718 w 5761677"/>
              <a:gd name="connsiteY6" fmla="*/ 7452141 h 8592439"/>
              <a:gd name="connsiteX7" fmla="*/ 350532 w 5761677"/>
              <a:gd name="connsiteY7" fmla="*/ 7246182 h 8592439"/>
              <a:gd name="connsiteX8" fmla="*/ 1470604 w 5761677"/>
              <a:gd name="connsiteY8" fmla="*/ 5306160 h 8592439"/>
              <a:gd name="connsiteX9" fmla="*/ 1619814 w 5761677"/>
              <a:gd name="connsiteY9" fmla="*/ 5231891 h 8592439"/>
              <a:gd name="connsiteX10" fmla="*/ 4373323 w 5761677"/>
              <a:gd name="connsiteY10" fmla="*/ 4660425 h 8592439"/>
              <a:gd name="connsiteX11" fmla="*/ 4411345 w 5761677"/>
              <a:gd name="connsiteY11" fmla="*/ 4673210 h 8592439"/>
              <a:gd name="connsiteX12" fmla="*/ 5711153 w 5761677"/>
              <a:gd name="connsiteY12" fmla="*/ 5423654 h 8592439"/>
              <a:gd name="connsiteX13" fmla="*/ 5748127 w 5761677"/>
              <a:gd name="connsiteY13" fmla="*/ 5561646 h 8592439"/>
              <a:gd name="connsiteX14" fmla="*/ 4997683 w 5761677"/>
              <a:gd name="connsiteY14" fmla="*/ 6861453 h 8592439"/>
              <a:gd name="connsiteX15" fmla="*/ 4859692 w 5761677"/>
              <a:gd name="connsiteY15" fmla="*/ 6898428 h 8592439"/>
              <a:gd name="connsiteX16" fmla="*/ 3559884 w 5761677"/>
              <a:gd name="connsiteY16" fmla="*/ 6147984 h 8592439"/>
              <a:gd name="connsiteX17" fmla="*/ 3522910 w 5761677"/>
              <a:gd name="connsiteY17" fmla="*/ 6009992 h 8592439"/>
              <a:gd name="connsiteX18" fmla="*/ 4273354 w 5761677"/>
              <a:gd name="connsiteY18" fmla="*/ 4710185 h 8592439"/>
              <a:gd name="connsiteX19" fmla="*/ 4373323 w 5761677"/>
              <a:gd name="connsiteY19" fmla="*/ 4660425 h 8592439"/>
              <a:gd name="connsiteX20" fmla="*/ 2485292 w 5761677"/>
              <a:gd name="connsiteY20" fmla="*/ 2616827 h 8592439"/>
              <a:gd name="connsiteX21" fmla="*/ 2542651 w 5761677"/>
              <a:gd name="connsiteY21" fmla="*/ 2636114 h 8592439"/>
              <a:gd name="connsiteX22" fmla="*/ 4503540 w 5761677"/>
              <a:gd name="connsiteY22" fmla="*/ 3768234 h 8592439"/>
              <a:gd name="connsiteX23" fmla="*/ 4559319 w 5761677"/>
              <a:gd name="connsiteY23" fmla="*/ 3976408 h 8592439"/>
              <a:gd name="connsiteX24" fmla="*/ 3427200 w 5761677"/>
              <a:gd name="connsiteY24" fmla="*/ 5937296 h 8592439"/>
              <a:gd name="connsiteX25" fmla="*/ 3219026 w 5761677"/>
              <a:gd name="connsiteY25" fmla="*/ 5993077 h 8592439"/>
              <a:gd name="connsiteX26" fmla="*/ 1258137 w 5761677"/>
              <a:gd name="connsiteY26" fmla="*/ 4860957 h 8592439"/>
              <a:gd name="connsiteX27" fmla="*/ 1202357 w 5761677"/>
              <a:gd name="connsiteY27" fmla="*/ 4652782 h 8592439"/>
              <a:gd name="connsiteX28" fmla="*/ 2334476 w 5761677"/>
              <a:gd name="connsiteY28" fmla="*/ 2691895 h 8592439"/>
              <a:gd name="connsiteX29" fmla="*/ 2485292 w 5761677"/>
              <a:gd name="connsiteY29" fmla="*/ 2616827 h 8592439"/>
              <a:gd name="connsiteX30" fmla="*/ 863966 w 5761677"/>
              <a:gd name="connsiteY30" fmla="*/ 1717976 h 8592439"/>
              <a:gd name="connsiteX31" fmla="*/ 901987 w 5761677"/>
              <a:gd name="connsiteY31" fmla="*/ 1730762 h 8592439"/>
              <a:gd name="connsiteX32" fmla="*/ 2201794 w 5761677"/>
              <a:gd name="connsiteY32" fmla="*/ 2481206 h 8592439"/>
              <a:gd name="connsiteX33" fmla="*/ 2238769 w 5761677"/>
              <a:gd name="connsiteY33" fmla="*/ 2619197 h 8592439"/>
              <a:gd name="connsiteX34" fmla="*/ 1488325 w 5761677"/>
              <a:gd name="connsiteY34" fmla="*/ 3919005 h 8592439"/>
              <a:gd name="connsiteX35" fmla="*/ 1350333 w 5761677"/>
              <a:gd name="connsiteY35" fmla="*/ 3955979 h 8592439"/>
              <a:gd name="connsiteX36" fmla="*/ 50526 w 5761677"/>
              <a:gd name="connsiteY36" fmla="*/ 3205535 h 8592439"/>
              <a:gd name="connsiteX37" fmla="*/ 13551 w 5761677"/>
              <a:gd name="connsiteY37" fmla="*/ 3067544 h 8592439"/>
              <a:gd name="connsiteX38" fmla="*/ 763995 w 5761677"/>
              <a:gd name="connsiteY38" fmla="*/ 1767736 h 8592439"/>
              <a:gd name="connsiteX39" fmla="*/ 863966 w 5761677"/>
              <a:gd name="connsiteY39" fmla="*/ 1717976 h 8592439"/>
              <a:gd name="connsiteX40" fmla="*/ 3336306 w 5761677"/>
              <a:gd name="connsiteY40" fmla="*/ 1155 h 8592439"/>
              <a:gd name="connsiteX41" fmla="*/ 3393666 w 5761677"/>
              <a:gd name="connsiteY41" fmla="*/ 20442 h 8592439"/>
              <a:gd name="connsiteX42" fmla="*/ 5354554 w 5761677"/>
              <a:gd name="connsiteY42" fmla="*/ 1152561 h 8592439"/>
              <a:gd name="connsiteX43" fmla="*/ 5410335 w 5761677"/>
              <a:gd name="connsiteY43" fmla="*/ 1360736 h 8592439"/>
              <a:gd name="connsiteX44" fmla="*/ 4278216 w 5761677"/>
              <a:gd name="connsiteY44" fmla="*/ 3321624 h 8592439"/>
              <a:gd name="connsiteX45" fmla="*/ 4070040 w 5761677"/>
              <a:gd name="connsiteY45" fmla="*/ 3377405 h 8592439"/>
              <a:gd name="connsiteX46" fmla="*/ 2109152 w 5761677"/>
              <a:gd name="connsiteY46" fmla="*/ 2245285 h 8592439"/>
              <a:gd name="connsiteX47" fmla="*/ 2053372 w 5761677"/>
              <a:gd name="connsiteY47" fmla="*/ 2037110 h 8592439"/>
              <a:gd name="connsiteX48" fmla="*/ 3185491 w 5761677"/>
              <a:gd name="connsiteY48" fmla="*/ 76222 h 8592439"/>
              <a:gd name="connsiteX49" fmla="*/ 3336306 w 5761677"/>
              <a:gd name="connsiteY49" fmla="*/ 1155 h 859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761677" h="8592439">
                <a:moveTo>
                  <a:pt x="1619814" y="5231891"/>
                </a:moveTo>
                <a:cubicBezTo>
                  <a:pt x="1639251" y="5234303"/>
                  <a:pt x="1658535" y="5240564"/>
                  <a:pt x="1676564" y="5250974"/>
                </a:cubicBezTo>
                <a:lnTo>
                  <a:pt x="3616585" y="6371046"/>
                </a:lnTo>
                <a:cubicBezTo>
                  <a:pt x="3688699" y="6412681"/>
                  <a:pt x="3713407" y="6504891"/>
                  <a:pt x="3671772" y="6577005"/>
                </a:cubicBezTo>
                <a:lnTo>
                  <a:pt x="2551701" y="8517028"/>
                </a:lnTo>
                <a:cubicBezTo>
                  <a:pt x="2510066" y="8589142"/>
                  <a:pt x="2417854" y="8613849"/>
                  <a:pt x="2345740" y="8572214"/>
                </a:cubicBezTo>
                <a:lnTo>
                  <a:pt x="405718" y="7452141"/>
                </a:lnTo>
                <a:cubicBezTo>
                  <a:pt x="333604" y="7410506"/>
                  <a:pt x="308897" y="7318296"/>
                  <a:pt x="350532" y="7246182"/>
                </a:cubicBezTo>
                <a:lnTo>
                  <a:pt x="1470604" y="5306160"/>
                </a:lnTo>
                <a:cubicBezTo>
                  <a:pt x="1501830" y="5252075"/>
                  <a:pt x="1561505" y="5224655"/>
                  <a:pt x="1619814" y="5231891"/>
                </a:cubicBezTo>
                <a:close/>
                <a:moveTo>
                  <a:pt x="4373323" y="4660425"/>
                </a:moveTo>
                <a:cubicBezTo>
                  <a:pt x="4386346" y="4662041"/>
                  <a:pt x="4399266" y="4666236"/>
                  <a:pt x="4411345" y="4673210"/>
                </a:cubicBezTo>
                <a:lnTo>
                  <a:pt x="5711153" y="5423654"/>
                </a:lnTo>
                <a:cubicBezTo>
                  <a:pt x="5759468" y="5451549"/>
                  <a:pt x="5776022" y="5513331"/>
                  <a:pt x="5748127" y="5561646"/>
                </a:cubicBezTo>
                <a:lnTo>
                  <a:pt x="4997683" y="6861453"/>
                </a:lnTo>
                <a:cubicBezTo>
                  <a:pt x="4969788" y="6909769"/>
                  <a:pt x="4908007" y="6926323"/>
                  <a:pt x="4859692" y="6898428"/>
                </a:cubicBezTo>
                <a:lnTo>
                  <a:pt x="3559884" y="6147984"/>
                </a:lnTo>
                <a:cubicBezTo>
                  <a:pt x="3511568" y="6120090"/>
                  <a:pt x="3495015" y="6058308"/>
                  <a:pt x="3522910" y="6009992"/>
                </a:cubicBezTo>
                <a:lnTo>
                  <a:pt x="4273354" y="4710185"/>
                </a:lnTo>
                <a:cubicBezTo>
                  <a:pt x="4294274" y="4673948"/>
                  <a:pt x="4334256" y="4655577"/>
                  <a:pt x="4373323" y="4660425"/>
                </a:cubicBezTo>
                <a:close/>
                <a:moveTo>
                  <a:pt x="2485292" y="2616827"/>
                </a:moveTo>
                <a:cubicBezTo>
                  <a:pt x="2504937" y="2619265"/>
                  <a:pt x="2524429" y="2625593"/>
                  <a:pt x="2542651" y="2636114"/>
                </a:cubicBezTo>
                <a:lnTo>
                  <a:pt x="4503540" y="3768234"/>
                </a:lnTo>
                <a:cubicBezTo>
                  <a:pt x="4576429" y="3810316"/>
                  <a:pt x="4601403" y="3903520"/>
                  <a:pt x="4559319" y="3976408"/>
                </a:cubicBezTo>
                <a:lnTo>
                  <a:pt x="3427200" y="5937296"/>
                </a:lnTo>
                <a:cubicBezTo>
                  <a:pt x="3385119" y="6010186"/>
                  <a:pt x="3291915" y="6035159"/>
                  <a:pt x="3219026" y="5993077"/>
                </a:cubicBezTo>
                <a:lnTo>
                  <a:pt x="1258137" y="4860957"/>
                </a:lnTo>
                <a:cubicBezTo>
                  <a:pt x="1185248" y="4818875"/>
                  <a:pt x="1160274" y="4725671"/>
                  <a:pt x="1202357" y="4652782"/>
                </a:cubicBezTo>
                <a:lnTo>
                  <a:pt x="2334476" y="2691895"/>
                </a:lnTo>
                <a:cubicBezTo>
                  <a:pt x="2366038" y="2637228"/>
                  <a:pt x="2426356" y="2609514"/>
                  <a:pt x="2485292" y="2616827"/>
                </a:cubicBezTo>
                <a:close/>
                <a:moveTo>
                  <a:pt x="863966" y="1717976"/>
                </a:moveTo>
                <a:cubicBezTo>
                  <a:pt x="876989" y="1719593"/>
                  <a:pt x="889909" y="1723788"/>
                  <a:pt x="901987" y="1730762"/>
                </a:cubicBezTo>
                <a:lnTo>
                  <a:pt x="2201794" y="2481206"/>
                </a:lnTo>
                <a:cubicBezTo>
                  <a:pt x="2250110" y="2509101"/>
                  <a:pt x="2266664" y="2570882"/>
                  <a:pt x="2238769" y="2619197"/>
                </a:cubicBezTo>
                <a:lnTo>
                  <a:pt x="1488325" y="3919005"/>
                </a:lnTo>
                <a:cubicBezTo>
                  <a:pt x="1460431" y="3967320"/>
                  <a:pt x="1398649" y="3983874"/>
                  <a:pt x="1350333" y="3955979"/>
                </a:cubicBezTo>
                <a:lnTo>
                  <a:pt x="50526" y="3205535"/>
                </a:lnTo>
                <a:cubicBezTo>
                  <a:pt x="2211" y="3177640"/>
                  <a:pt x="-14344" y="3115859"/>
                  <a:pt x="13551" y="3067544"/>
                </a:cubicBezTo>
                <a:lnTo>
                  <a:pt x="763995" y="1767736"/>
                </a:lnTo>
                <a:cubicBezTo>
                  <a:pt x="784917" y="1731499"/>
                  <a:pt x="824899" y="1713129"/>
                  <a:pt x="863966" y="1717976"/>
                </a:cubicBezTo>
                <a:close/>
                <a:moveTo>
                  <a:pt x="3336306" y="1155"/>
                </a:moveTo>
                <a:cubicBezTo>
                  <a:pt x="3355952" y="3593"/>
                  <a:pt x="3375444" y="9921"/>
                  <a:pt x="3393666" y="20442"/>
                </a:cubicBezTo>
                <a:lnTo>
                  <a:pt x="5354554" y="1152561"/>
                </a:lnTo>
                <a:cubicBezTo>
                  <a:pt x="5427443" y="1194643"/>
                  <a:pt x="5452417" y="1287847"/>
                  <a:pt x="5410335" y="1360736"/>
                </a:cubicBezTo>
                <a:lnTo>
                  <a:pt x="4278216" y="3321624"/>
                </a:lnTo>
                <a:cubicBezTo>
                  <a:pt x="4236133" y="3394513"/>
                  <a:pt x="4142929" y="3419487"/>
                  <a:pt x="4070040" y="3377405"/>
                </a:cubicBezTo>
                <a:lnTo>
                  <a:pt x="2109152" y="2245285"/>
                </a:lnTo>
                <a:cubicBezTo>
                  <a:pt x="2036263" y="2203203"/>
                  <a:pt x="2011290" y="2109999"/>
                  <a:pt x="2053372" y="2037110"/>
                </a:cubicBezTo>
                <a:lnTo>
                  <a:pt x="3185491" y="76222"/>
                </a:lnTo>
                <a:cubicBezTo>
                  <a:pt x="3217054" y="21556"/>
                  <a:pt x="3277370" y="-6159"/>
                  <a:pt x="3336306" y="1155"/>
                </a:cubicBezTo>
                <a:close/>
              </a:path>
            </a:pathLst>
          </a:custGeom>
        </p:spPr>
        <p:txBody>
          <a:bodyPr wrap="square">
            <a:noAutofit/>
          </a:bodyPr>
          <a:lstStyle/>
          <a:p>
            <a:endParaRPr lang="fr-CA"/>
          </a:p>
        </p:txBody>
      </p:sp>
    </p:spTree>
    <p:extLst>
      <p:ext uri="{BB962C8B-B14F-4D97-AF65-F5344CB8AC3E}">
        <p14:creationId xmlns:p14="http://schemas.microsoft.com/office/powerpoint/2010/main" val="49335028"/>
      </p:ext>
    </p:extLst>
  </p:cSld>
  <p:clrMapOvr>
    <a:masterClrMapping/>
  </p:clrMapOvr>
  <p:transition spd="slow">
    <p:push dir="u"/>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 y="-707791"/>
            <a:ext cx="5763600" cy="8592439"/>
          </a:xfrm>
          <a:custGeom>
            <a:avLst/>
            <a:gdLst>
              <a:gd name="connsiteX0" fmla="*/ 4143247 w 5763600"/>
              <a:gd name="connsiteY0" fmla="*/ 5231891 h 8592439"/>
              <a:gd name="connsiteX1" fmla="*/ 4292506 w 5763600"/>
              <a:gd name="connsiteY1" fmla="*/ 5306160 h 8592439"/>
              <a:gd name="connsiteX2" fmla="*/ 5412952 w 5763600"/>
              <a:gd name="connsiteY2" fmla="*/ 7246182 h 8592439"/>
              <a:gd name="connsiteX3" fmla="*/ 5357748 w 5763600"/>
              <a:gd name="connsiteY3" fmla="*/ 7452141 h 8592439"/>
              <a:gd name="connsiteX4" fmla="*/ 3417078 w 5763600"/>
              <a:gd name="connsiteY4" fmla="*/ 8572214 h 8592439"/>
              <a:gd name="connsiteX5" fmla="*/ 3211048 w 5763600"/>
              <a:gd name="connsiteY5" fmla="*/ 8517028 h 8592439"/>
              <a:gd name="connsiteX6" fmla="*/ 2090604 w 5763600"/>
              <a:gd name="connsiteY6" fmla="*/ 6577005 h 8592439"/>
              <a:gd name="connsiteX7" fmla="*/ 2145809 w 5763600"/>
              <a:gd name="connsiteY7" fmla="*/ 6371046 h 8592439"/>
              <a:gd name="connsiteX8" fmla="*/ 4086478 w 5763600"/>
              <a:gd name="connsiteY8" fmla="*/ 5250974 h 8592439"/>
              <a:gd name="connsiteX9" fmla="*/ 4143247 w 5763600"/>
              <a:gd name="connsiteY9" fmla="*/ 5231891 h 8592439"/>
              <a:gd name="connsiteX10" fmla="*/ 1388819 w 5763600"/>
              <a:gd name="connsiteY10" fmla="*/ 4660425 h 8592439"/>
              <a:gd name="connsiteX11" fmla="*/ 1488821 w 5763600"/>
              <a:gd name="connsiteY11" fmla="*/ 4710185 h 8592439"/>
              <a:gd name="connsiteX12" fmla="*/ 2239515 w 5763600"/>
              <a:gd name="connsiteY12" fmla="*/ 6009992 h 8592439"/>
              <a:gd name="connsiteX13" fmla="*/ 2202529 w 5763600"/>
              <a:gd name="connsiteY13" fmla="*/ 6147984 h 8592439"/>
              <a:gd name="connsiteX14" fmla="*/ 902287 w 5763600"/>
              <a:gd name="connsiteY14" fmla="*/ 6898428 h 8592439"/>
              <a:gd name="connsiteX15" fmla="*/ 764250 w 5763600"/>
              <a:gd name="connsiteY15" fmla="*/ 6861453 h 8592439"/>
              <a:gd name="connsiteX16" fmla="*/ 13556 w 5763600"/>
              <a:gd name="connsiteY16" fmla="*/ 5561646 h 8592439"/>
              <a:gd name="connsiteX17" fmla="*/ 50542 w 5763600"/>
              <a:gd name="connsiteY17" fmla="*/ 5423654 h 8592439"/>
              <a:gd name="connsiteX18" fmla="*/ 1350784 w 5763600"/>
              <a:gd name="connsiteY18" fmla="*/ 4673210 h 8592439"/>
              <a:gd name="connsiteX19" fmla="*/ 1388819 w 5763600"/>
              <a:gd name="connsiteY19" fmla="*/ 4660425 h 8592439"/>
              <a:gd name="connsiteX20" fmla="*/ 3277480 w 5763600"/>
              <a:gd name="connsiteY20" fmla="*/ 2616827 h 8592439"/>
              <a:gd name="connsiteX21" fmla="*/ 3428346 w 5763600"/>
              <a:gd name="connsiteY21" fmla="*/ 2691895 h 8592439"/>
              <a:gd name="connsiteX22" fmla="*/ 4560843 w 5763600"/>
              <a:gd name="connsiteY22" fmla="*/ 4652782 h 8592439"/>
              <a:gd name="connsiteX23" fmla="*/ 4505044 w 5763600"/>
              <a:gd name="connsiteY23" fmla="*/ 4860957 h 8592439"/>
              <a:gd name="connsiteX24" fmla="*/ 2543501 w 5763600"/>
              <a:gd name="connsiteY24" fmla="*/ 5993077 h 8592439"/>
              <a:gd name="connsiteX25" fmla="*/ 2335257 w 5763600"/>
              <a:gd name="connsiteY25" fmla="*/ 5937296 h 8592439"/>
              <a:gd name="connsiteX26" fmla="*/ 1202761 w 5763600"/>
              <a:gd name="connsiteY26" fmla="*/ 3976408 h 8592439"/>
              <a:gd name="connsiteX27" fmla="*/ 1258558 w 5763600"/>
              <a:gd name="connsiteY27" fmla="*/ 3768234 h 8592439"/>
              <a:gd name="connsiteX28" fmla="*/ 3220101 w 5763600"/>
              <a:gd name="connsiteY28" fmla="*/ 2636114 h 8592439"/>
              <a:gd name="connsiteX29" fmla="*/ 3277480 w 5763600"/>
              <a:gd name="connsiteY29" fmla="*/ 2616827 h 8592439"/>
              <a:gd name="connsiteX30" fmla="*/ 4899347 w 5763600"/>
              <a:gd name="connsiteY30" fmla="*/ 1717976 h 8592439"/>
              <a:gd name="connsiteX31" fmla="*/ 4999351 w 5763600"/>
              <a:gd name="connsiteY31" fmla="*/ 1767736 h 8592439"/>
              <a:gd name="connsiteX32" fmla="*/ 5750046 w 5763600"/>
              <a:gd name="connsiteY32" fmla="*/ 3067544 h 8592439"/>
              <a:gd name="connsiteX33" fmla="*/ 5713058 w 5763600"/>
              <a:gd name="connsiteY33" fmla="*/ 3205535 h 8592439"/>
              <a:gd name="connsiteX34" fmla="*/ 4412818 w 5763600"/>
              <a:gd name="connsiteY34" fmla="*/ 3955979 h 8592439"/>
              <a:gd name="connsiteX35" fmla="*/ 4274779 w 5763600"/>
              <a:gd name="connsiteY35" fmla="*/ 3919005 h 8592439"/>
              <a:gd name="connsiteX36" fmla="*/ 3524085 w 5763600"/>
              <a:gd name="connsiteY36" fmla="*/ 2619197 h 8592439"/>
              <a:gd name="connsiteX37" fmla="*/ 3561072 w 5763600"/>
              <a:gd name="connsiteY37" fmla="*/ 2481206 h 8592439"/>
              <a:gd name="connsiteX38" fmla="*/ 4861313 w 5763600"/>
              <a:gd name="connsiteY38" fmla="*/ 1730762 h 8592439"/>
              <a:gd name="connsiteX39" fmla="*/ 4899347 w 5763600"/>
              <a:gd name="connsiteY39" fmla="*/ 1717976 h 8592439"/>
              <a:gd name="connsiteX40" fmla="*/ 2426182 w 5763600"/>
              <a:gd name="connsiteY40" fmla="*/ 1155 h 8592439"/>
              <a:gd name="connsiteX41" fmla="*/ 2577047 w 5763600"/>
              <a:gd name="connsiteY41" fmla="*/ 76222 h 8592439"/>
              <a:gd name="connsiteX42" fmla="*/ 3709544 w 5763600"/>
              <a:gd name="connsiteY42" fmla="*/ 2037110 h 8592439"/>
              <a:gd name="connsiteX43" fmla="*/ 3653745 w 5763600"/>
              <a:gd name="connsiteY43" fmla="*/ 2245285 h 8592439"/>
              <a:gd name="connsiteX44" fmla="*/ 1692203 w 5763600"/>
              <a:gd name="connsiteY44" fmla="*/ 3377405 h 8592439"/>
              <a:gd name="connsiteX45" fmla="*/ 1483957 w 5763600"/>
              <a:gd name="connsiteY45" fmla="*/ 3321624 h 8592439"/>
              <a:gd name="connsiteX46" fmla="*/ 351461 w 5763600"/>
              <a:gd name="connsiteY46" fmla="*/ 1360736 h 8592439"/>
              <a:gd name="connsiteX47" fmla="*/ 407260 w 5763600"/>
              <a:gd name="connsiteY47" fmla="*/ 1152561 h 8592439"/>
              <a:gd name="connsiteX48" fmla="*/ 2368802 w 5763600"/>
              <a:gd name="connsiteY48" fmla="*/ 20442 h 8592439"/>
              <a:gd name="connsiteX49" fmla="*/ 2426182 w 5763600"/>
              <a:gd name="connsiteY49" fmla="*/ 1155 h 859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763600" h="8592439">
                <a:moveTo>
                  <a:pt x="4143247" y="5231891"/>
                </a:moveTo>
                <a:cubicBezTo>
                  <a:pt x="4201575" y="5224655"/>
                  <a:pt x="4261270" y="5252075"/>
                  <a:pt x="4292506" y="5306160"/>
                </a:cubicBezTo>
                <a:lnTo>
                  <a:pt x="5412952" y="7246182"/>
                </a:lnTo>
                <a:cubicBezTo>
                  <a:pt x="5454601" y="7318296"/>
                  <a:pt x="5429886" y="7410506"/>
                  <a:pt x="5357748" y="7452141"/>
                </a:cubicBezTo>
                <a:lnTo>
                  <a:pt x="3417078" y="8572214"/>
                </a:lnTo>
                <a:cubicBezTo>
                  <a:pt x="3344940" y="8613849"/>
                  <a:pt x="3252697" y="8589142"/>
                  <a:pt x="3211048" y="8517028"/>
                </a:cubicBezTo>
                <a:lnTo>
                  <a:pt x="2090604" y="6577005"/>
                </a:lnTo>
                <a:cubicBezTo>
                  <a:pt x="2048955" y="6504891"/>
                  <a:pt x="2073671" y="6412681"/>
                  <a:pt x="2145809" y="6371046"/>
                </a:cubicBezTo>
                <a:lnTo>
                  <a:pt x="4086478" y="5250974"/>
                </a:lnTo>
                <a:cubicBezTo>
                  <a:pt x="4104513" y="5240564"/>
                  <a:pt x="4123803" y="5234303"/>
                  <a:pt x="4143247" y="5231891"/>
                </a:cubicBezTo>
                <a:close/>
                <a:moveTo>
                  <a:pt x="1388819" y="4660425"/>
                </a:moveTo>
                <a:cubicBezTo>
                  <a:pt x="1427899" y="4655577"/>
                  <a:pt x="1467894" y="4673948"/>
                  <a:pt x="1488821" y="4710185"/>
                </a:cubicBezTo>
                <a:lnTo>
                  <a:pt x="2239515" y="6009992"/>
                </a:lnTo>
                <a:cubicBezTo>
                  <a:pt x="2267420" y="6058308"/>
                  <a:pt x="2250861" y="6120090"/>
                  <a:pt x="2202529" y="6147984"/>
                </a:cubicBezTo>
                <a:lnTo>
                  <a:pt x="902287" y="6898428"/>
                </a:lnTo>
                <a:cubicBezTo>
                  <a:pt x="853956" y="6926323"/>
                  <a:pt x="792155" y="6909769"/>
                  <a:pt x="764250" y="6861453"/>
                </a:cubicBezTo>
                <a:lnTo>
                  <a:pt x="13556" y="5561646"/>
                </a:lnTo>
                <a:cubicBezTo>
                  <a:pt x="-14349" y="5513331"/>
                  <a:pt x="2211" y="5451549"/>
                  <a:pt x="50542" y="5423654"/>
                </a:cubicBezTo>
                <a:lnTo>
                  <a:pt x="1350784" y="4673210"/>
                </a:lnTo>
                <a:cubicBezTo>
                  <a:pt x="1362867" y="4666236"/>
                  <a:pt x="1375791" y="4662041"/>
                  <a:pt x="1388819" y="4660425"/>
                </a:cubicBezTo>
                <a:close/>
                <a:moveTo>
                  <a:pt x="3277480" y="2616827"/>
                </a:moveTo>
                <a:cubicBezTo>
                  <a:pt x="3336435" y="2609514"/>
                  <a:pt x="3396773" y="2637228"/>
                  <a:pt x="3428346" y="2691895"/>
                </a:cubicBezTo>
                <a:lnTo>
                  <a:pt x="4560843" y="4652782"/>
                </a:lnTo>
                <a:cubicBezTo>
                  <a:pt x="4602940" y="4725671"/>
                  <a:pt x="4577958" y="4818875"/>
                  <a:pt x="4505044" y="4860957"/>
                </a:cubicBezTo>
                <a:lnTo>
                  <a:pt x="2543501" y="5993077"/>
                </a:lnTo>
                <a:cubicBezTo>
                  <a:pt x="2470588" y="6035159"/>
                  <a:pt x="2377352" y="6010186"/>
                  <a:pt x="2335257" y="5937296"/>
                </a:cubicBezTo>
                <a:lnTo>
                  <a:pt x="1202761" y="3976408"/>
                </a:lnTo>
                <a:cubicBezTo>
                  <a:pt x="1160662" y="3903520"/>
                  <a:pt x="1185645" y="3810316"/>
                  <a:pt x="1258558" y="3768234"/>
                </a:cubicBezTo>
                <a:lnTo>
                  <a:pt x="3220101" y="2636114"/>
                </a:lnTo>
                <a:cubicBezTo>
                  <a:pt x="3238330" y="2625593"/>
                  <a:pt x="3257828" y="2619265"/>
                  <a:pt x="3277480" y="2616827"/>
                </a:cubicBezTo>
                <a:close/>
                <a:moveTo>
                  <a:pt x="4899347" y="1717976"/>
                </a:moveTo>
                <a:cubicBezTo>
                  <a:pt x="4938427" y="1713129"/>
                  <a:pt x="4978422" y="1731499"/>
                  <a:pt x="4999351" y="1767736"/>
                </a:cubicBezTo>
                <a:lnTo>
                  <a:pt x="5750046" y="3067544"/>
                </a:lnTo>
                <a:cubicBezTo>
                  <a:pt x="5777950" y="3115859"/>
                  <a:pt x="5761390" y="3177640"/>
                  <a:pt x="5713058" y="3205535"/>
                </a:cubicBezTo>
                <a:lnTo>
                  <a:pt x="4412818" y="3955979"/>
                </a:lnTo>
                <a:cubicBezTo>
                  <a:pt x="4364485" y="3983874"/>
                  <a:pt x="4302683" y="3967320"/>
                  <a:pt x="4274779" y="3919005"/>
                </a:cubicBezTo>
                <a:lnTo>
                  <a:pt x="3524085" y="2619197"/>
                </a:lnTo>
                <a:cubicBezTo>
                  <a:pt x="3496181" y="2570882"/>
                  <a:pt x="3512740" y="2509101"/>
                  <a:pt x="3561072" y="2481206"/>
                </a:cubicBezTo>
                <a:lnTo>
                  <a:pt x="4861313" y="1730762"/>
                </a:lnTo>
                <a:cubicBezTo>
                  <a:pt x="4873395" y="1723788"/>
                  <a:pt x="4886320" y="1719593"/>
                  <a:pt x="4899347" y="1717976"/>
                </a:cubicBezTo>
                <a:close/>
                <a:moveTo>
                  <a:pt x="2426182" y="1155"/>
                </a:moveTo>
                <a:cubicBezTo>
                  <a:pt x="2485138" y="-6159"/>
                  <a:pt x="2545473" y="21556"/>
                  <a:pt x="2577047" y="76222"/>
                </a:cubicBezTo>
                <a:lnTo>
                  <a:pt x="3709544" y="2037110"/>
                </a:lnTo>
                <a:cubicBezTo>
                  <a:pt x="3751640" y="2109999"/>
                  <a:pt x="3726659" y="2203203"/>
                  <a:pt x="3653745" y="2245285"/>
                </a:cubicBezTo>
                <a:lnTo>
                  <a:pt x="1692203" y="3377405"/>
                </a:lnTo>
                <a:cubicBezTo>
                  <a:pt x="1619289" y="3419487"/>
                  <a:pt x="1526054" y="3394513"/>
                  <a:pt x="1483957" y="3321624"/>
                </a:cubicBezTo>
                <a:lnTo>
                  <a:pt x="351461" y="1360736"/>
                </a:lnTo>
                <a:cubicBezTo>
                  <a:pt x="309364" y="1287847"/>
                  <a:pt x="334347" y="1194643"/>
                  <a:pt x="407260" y="1152561"/>
                </a:cubicBezTo>
                <a:lnTo>
                  <a:pt x="2368802" y="20442"/>
                </a:lnTo>
                <a:cubicBezTo>
                  <a:pt x="2387031" y="9921"/>
                  <a:pt x="2406529" y="3593"/>
                  <a:pt x="2426182" y="1155"/>
                </a:cubicBezTo>
                <a:close/>
              </a:path>
            </a:pathLst>
          </a:custGeom>
        </p:spPr>
        <p:txBody>
          <a:bodyPr wrap="square">
            <a:noAutofit/>
          </a:bodyPr>
          <a:lstStyle/>
          <a:p>
            <a:endParaRPr lang="fr-CA"/>
          </a:p>
        </p:txBody>
      </p:sp>
    </p:spTree>
    <p:extLst>
      <p:ext uri="{BB962C8B-B14F-4D97-AF65-F5344CB8AC3E}">
        <p14:creationId xmlns:p14="http://schemas.microsoft.com/office/powerpoint/2010/main" val="2785161240"/>
      </p:ext>
    </p:extLst>
  </p:cSld>
  <p:clrMapOvr>
    <a:masterClrMapping/>
  </p:clrMapOvr>
  <p:transition spd="slow">
    <p:push dir="u"/>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22" name="Picture Placeholder 21"/>
          <p:cNvSpPr>
            <a:spLocks noGrp="1"/>
          </p:cNvSpPr>
          <p:nvPr>
            <p:ph type="pic" sz="quarter" idx="16"/>
          </p:nvPr>
        </p:nvSpPr>
        <p:spPr>
          <a:xfrm>
            <a:off x="7779245" y="4180048"/>
            <a:ext cx="2027131" cy="2027132"/>
          </a:xfrm>
          <a:custGeom>
            <a:avLst/>
            <a:gdLst>
              <a:gd name="connsiteX0" fmla="*/ 777586 w 2027131"/>
              <a:gd name="connsiteY0" fmla="*/ 689 h 2027132"/>
              <a:gd name="connsiteX1" fmla="*/ 811806 w 2027131"/>
              <a:gd name="connsiteY1" fmla="*/ 12196 h 2027132"/>
              <a:gd name="connsiteX2" fmla="*/ 1981658 w 2027131"/>
              <a:gd name="connsiteY2" fmla="*/ 687610 h 2027132"/>
              <a:gd name="connsiteX3" fmla="*/ 2014936 w 2027131"/>
              <a:gd name="connsiteY3" fmla="*/ 811807 h 2027132"/>
              <a:gd name="connsiteX4" fmla="*/ 1339522 w 2027131"/>
              <a:gd name="connsiteY4" fmla="*/ 1981658 h 2027132"/>
              <a:gd name="connsiteX5" fmla="*/ 1215326 w 2027131"/>
              <a:gd name="connsiteY5" fmla="*/ 2014936 h 2027132"/>
              <a:gd name="connsiteX6" fmla="*/ 45475 w 2027131"/>
              <a:gd name="connsiteY6" fmla="*/ 1339522 h 2027132"/>
              <a:gd name="connsiteX7" fmla="*/ 12196 w 2027131"/>
              <a:gd name="connsiteY7" fmla="*/ 1215326 h 2027132"/>
              <a:gd name="connsiteX8" fmla="*/ 687610 w 2027131"/>
              <a:gd name="connsiteY8" fmla="*/ 45475 h 2027132"/>
              <a:gd name="connsiteX9" fmla="*/ 777586 w 2027131"/>
              <a:gd name="connsiteY9" fmla="*/ 689 h 202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27131" h="2027132">
                <a:moveTo>
                  <a:pt x="777586" y="689"/>
                </a:moveTo>
                <a:cubicBezTo>
                  <a:pt x="789306" y="2143"/>
                  <a:pt x="800935" y="5920"/>
                  <a:pt x="811806" y="12196"/>
                </a:cubicBezTo>
                <a:lnTo>
                  <a:pt x="1981658" y="687610"/>
                </a:lnTo>
                <a:cubicBezTo>
                  <a:pt x="2025143" y="712717"/>
                  <a:pt x="2040042" y="768321"/>
                  <a:pt x="2014936" y="811807"/>
                </a:cubicBezTo>
                <a:lnTo>
                  <a:pt x="1339522" y="1981658"/>
                </a:lnTo>
                <a:cubicBezTo>
                  <a:pt x="1314415" y="2025144"/>
                  <a:pt x="1258811" y="2040043"/>
                  <a:pt x="1215326" y="2014936"/>
                </a:cubicBezTo>
                <a:lnTo>
                  <a:pt x="45475" y="1339522"/>
                </a:lnTo>
                <a:cubicBezTo>
                  <a:pt x="1989" y="1314416"/>
                  <a:pt x="-12910" y="1258812"/>
                  <a:pt x="12196" y="1215326"/>
                </a:cubicBezTo>
                <a:lnTo>
                  <a:pt x="687610" y="45475"/>
                </a:lnTo>
                <a:cubicBezTo>
                  <a:pt x="706440" y="12860"/>
                  <a:pt x="742425" y="-3674"/>
                  <a:pt x="777586" y="689"/>
                </a:cubicBezTo>
                <a:close/>
              </a:path>
            </a:pathLst>
          </a:custGeom>
        </p:spPr>
        <p:txBody>
          <a:bodyPr wrap="square">
            <a:noAutofit/>
          </a:bodyPr>
          <a:lstStyle>
            <a:lvl1pPr>
              <a:defRPr sz="1800"/>
            </a:lvl1pPr>
          </a:lstStyle>
          <a:p>
            <a:endParaRPr lang="fr-CA"/>
          </a:p>
        </p:txBody>
      </p:sp>
      <p:sp>
        <p:nvSpPr>
          <p:cNvPr id="20" name="Picture Placeholder 19"/>
          <p:cNvSpPr>
            <a:spLocks noGrp="1"/>
          </p:cNvSpPr>
          <p:nvPr>
            <p:ph type="pic" sz="quarter" idx="15"/>
          </p:nvPr>
        </p:nvSpPr>
        <p:spPr>
          <a:xfrm>
            <a:off x="7457927" y="930507"/>
            <a:ext cx="2252319" cy="2252319"/>
          </a:xfrm>
          <a:custGeom>
            <a:avLst/>
            <a:gdLst>
              <a:gd name="connsiteX0" fmla="*/ 863966 w 2252319"/>
              <a:gd name="connsiteY0" fmla="*/ 766 h 2252319"/>
              <a:gd name="connsiteX1" fmla="*/ 901987 w 2252319"/>
              <a:gd name="connsiteY1" fmla="*/ 13551 h 2252319"/>
              <a:gd name="connsiteX2" fmla="*/ 2201794 w 2252319"/>
              <a:gd name="connsiteY2" fmla="*/ 763995 h 2252319"/>
              <a:gd name="connsiteX3" fmla="*/ 2238769 w 2252319"/>
              <a:gd name="connsiteY3" fmla="*/ 901987 h 2252319"/>
              <a:gd name="connsiteX4" fmla="*/ 1488325 w 2252319"/>
              <a:gd name="connsiteY4" fmla="*/ 2201794 h 2252319"/>
              <a:gd name="connsiteX5" fmla="*/ 1350333 w 2252319"/>
              <a:gd name="connsiteY5" fmla="*/ 2238769 h 2252319"/>
              <a:gd name="connsiteX6" fmla="*/ 50526 w 2252319"/>
              <a:gd name="connsiteY6" fmla="*/ 1488325 h 2252319"/>
              <a:gd name="connsiteX7" fmla="*/ 13551 w 2252319"/>
              <a:gd name="connsiteY7" fmla="*/ 1350333 h 2252319"/>
              <a:gd name="connsiteX8" fmla="*/ 763995 w 2252319"/>
              <a:gd name="connsiteY8" fmla="*/ 50526 h 2252319"/>
              <a:gd name="connsiteX9" fmla="*/ 863966 w 2252319"/>
              <a:gd name="connsiteY9" fmla="*/ 766 h 22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2319" h="2252319">
                <a:moveTo>
                  <a:pt x="863966" y="766"/>
                </a:moveTo>
                <a:cubicBezTo>
                  <a:pt x="876988" y="2382"/>
                  <a:pt x="889908" y="6577"/>
                  <a:pt x="901987" y="13551"/>
                </a:cubicBezTo>
                <a:lnTo>
                  <a:pt x="2201794" y="763995"/>
                </a:lnTo>
                <a:cubicBezTo>
                  <a:pt x="2250110" y="791890"/>
                  <a:pt x="2266664" y="853672"/>
                  <a:pt x="2238769" y="901987"/>
                </a:cubicBezTo>
                <a:lnTo>
                  <a:pt x="1488325" y="2201794"/>
                </a:lnTo>
                <a:cubicBezTo>
                  <a:pt x="1460430" y="2250110"/>
                  <a:pt x="1398649" y="2266664"/>
                  <a:pt x="1350333" y="2238769"/>
                </a:cubicBezTo>
                <a:lnTo>
                  <a:pt x="50526" y="1488325"/>
                </a:lnTo>
                <a:cubicBezTo>
                  <a:pt x="2211" y="1460430"/>
                  <a:pt x="-14344" y="1398649"/>
                  <a:pt x="13551" y="1350333"/>
                </a:cubicBezTo>
                <a:lnTo>
                  <a:pt x="763995" y="50526"/>
                </a:lnTo>
                <a:cubicBezTo>
                  <a:pt x="784917" y="14289"/>
                  <a:pt x="824899" y="-4082"/>
                  <a:pt x="863966" y="766"/>
                </a:cubicBezTo>
                <a:close/>
              </a:path>
            </a:pathLst>
          </a:custGeom>
        </p:spPr>
        <p:txBody>
          <a:bodyPr wrap="square">
            <a:noAutofit/>
          </a:bodyPr>
          <a:lstStyle>
            <a:lvl1pPr>
              <a:defRPr sz="1800"/>
            </a:lvl1pPr>
          </a:lstStyle>
          <a:p>
            <a:endParaRPr lang="fr-CA"/>
          </a:p>
        </p:txBody>
      </p:sp>
      <p:sp>
        <p:nvSpPr>
          <p:cNvPr id="18" name="Picture Placeholder 17"/>
          <p:cNvSpPr>
            <a:spLocks noGrp="1"/>
          </p:cNvSpPr>
          <p:nvPr>
            <p:ph type="pic" sz="quarter" idx="14"/>
          </p:nvPr>
        </p:nvSpPr>
        <p:spPr>
          <a:xfrm>
            <a:off x="8629807" y="1857078"/>
            <a:ext cx="3397847" cy="3397847"/>
          </a:xfrm>
          <a:custGeom>
            <a:avLst/>
            <a:gdLst>
              <a:gd name="connsiteX0" fmla="*/ 1303377 w 3397847"/>
              <a:gd name="connsiteY0" fmla="*/ 1155 h 3397847"/>
              <a:gd name="connsiteX1" fmla="*/ 1360737 w 3397847"/>
              <a:gd name="connsiteY1" fmla="*/ 20443 h 3397847"/>
              <a:gd name="connsiteX2" fmla="*/ 3321625 w 3397847"/>
              <a:gd name="connsiteY2" fmla="*/ 1152562 h 3397847"/>
              <a:gd name="connsiteX3" fmla="*/ 3377405 w 3397847"/>
              <a:gd name="connsiteY3" fmla="*/ 1360737 h 3397847"/>
              <a:gd name="connsiteX4" fmla="*/ 2245286 w 3397847"/>
              <a:gd name="connsiteY4" fmla="*/ 3321625 h 3397847"/>
              <a:gd name="connsiteX5" fmla="*/ 2037111 w 3397847"/>
              <a:gd name="connsiteY5" fmla="*/ 3377406 h 3397847"/>
              <a:gd name="connsiteX6" fmla="*/ 76223 w 3397847"/>
              <a:gd name="connsiteY6" fmla="*/ 2245286 h 3397847"/>
              <a:gd name="connsiteX7" fmla="*/ 20443 w 3397847"/>
              <a:gd name="connsiteY7" fmla="*/ 2037111 h 3397847"/>
              <a:gd name="connsiteX8" fmla="*/ 1152562 w 3397847"/>
              <a:gd name="connsiteY8" fmla="*/ 76223 h 3397847"/>
              <a:gd name="connsiteX9" fmla="*/ 1303377 w 3397847"/>
              <a:gd name="connsiteY9" fmla="*/ 1155 h 339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847" h="3397847">
                <a:moveTo>
                  <a:pt x="1303377" y="1155"/>
                </a:moveTo>
                <a:cubicBezTo>
                  <a:pt x="1323023" y="3593"/>
                  <a:pt x="1342515" y="9922"/>
                  <a:pt x="1360737" y="20443"/>
                </a:cubicBezTo>
                <a:lnTo>
                  <a:pt x="3321625" y="1152562"/>
                </a:lnTo>
                <a:cubicBezTo>
                  <a:pt x="3394514" y="1194644"/>
                  <a:pt x="3419488" y="1287848"/>
                  <a:pt x="3377405" y="1360737"/>
                </a:cubicBezTo>
                <a:lnTo>
                  <a:pt x="2245286" y="3321625"/>
                </a:lnTo>
                <a:cubicBezTo>
                  <a:pt x="2203204" y="3394514"/>
                  <a:pt x="2110000" y="3419488"/>
                  <a:pt x="2037111" y="3377406"/>
                </a:cubicBezTo>
                <a:lnTo>
                  <a:pt x="76223" y="2245286"/>
                </a:lnTo>
                <a:cubicBezTo>
                  <a:pt x="3334" y="2203204"/>
                  <a:pt x="-21640" y="2110000"/>
                  <a:pt x="20443" y="2037111"/>
                </a:cubicBezTo>
                <a:lnTo>
                  <a:pt x="1152562" y="76223"/>
                </a:lnTo>
                <a:cubicBezTo>
                  <a:pt x="1184124" y="21557"/>
                  <a:pt x="1244441" y="-6158"/>
                  <a:pt x="1303377" y="1155"/>
                </a:cubicBezTo>
                <a:close/>
              </a:path>
            </a:pathLst>
          </a:custGeom>
        </p:spPr>
        <p:txBody>
          <a:bodyPr wrap="square">
            <a:noAutofit/>
          </a:bodyPr>
          <a:lstStyle>
            <a:lvl1pPr>
              <a:defRPr sz="1800"/>
            </a:lvl1pPr>
          </a:lstStyle>
          <a:p>
            <a:endParaRPr lang="fr-CA"/>
          </a:p>
        </p:txBody>
      </p:sp>
      <p:sp>
        <p:nvSpPr>
          <p:cNvPr id="16" name="Picture Placeholder 15"/>
          <p:cNvSpPr>
            <a:spLocks noGrp="1"/>
          </p:cNvSpPr>
          <p:nvPr>
            <p:ph type="pic" sz="quarter" idx="13"/>
          </p:nvPr>
        </p:nvSpPr>
        <p:spPr>
          <a:xfrm>
            <a:off x="8731812" y="5014686"/>
            <a:ext cx="3361692" cy="3361692"/>
          </a:xfrm>
          <a:custGeom>
            <a:avLst/>
            <a:gdLst>
              <a:gd name="connsiteX0" fmla="*/ 1289509 w 3361692"/>
              <a:gd name="connsiteY0" fmla="*/ 1143 h 3361692"/>
              <a:gd name="connsiteX1" fmla="*/ 1346258 w 3361692"/>
              <a:gd name="connsiteY1" fmla="*/ 20226 h 3361692"/>
              <a:gd name="connsiteX2" fmla="*/ 3286280 w 3361692"/>
              <a:gd name="connsiteY2" fmla="*/ 1140299 h 3361692"/>
              <a:gd name="connsiteX3" fmla="*/ 3341467 w 3361692"/>
              <a:gd name="connsiteY3" fmla="*/ 1346258 h 3361692"/>
              <a:gd name="connsiteX4" fmla="*/ 2221395 w 3361692"/>
              <a:gd name="connsiteY4" fmla="*/ 3286281 h 3361692"/>
              <a:gd name="connsiteX5" fmla="*/ 2015435 w 3361692"/>
              <a:gd name="connsiteY5" fmla="*/ 3341467 h 3361692"/>
              <a:gd name="connsiteX6" fmla="*/ 75413 w 3361692"/>
              <a:gd name="connsiteY6" fmla="*/ 2221395 h 3361692"/>
              <a:gd name="connsiteX7" fmla="*/ 20226 w 3361692"/>
              <a:gd name="connsiteY7" fmla="*/ 2015435 h 3361692"/>
              <a:gd name="connsiteX8" fmla="*/ 1140298 w 3361692"/>
              <a:gd name="connsiteY8" fmla="*/ 75413 h 3361692"/>
              <a:gd name="connsiteX9" fmla="*/ 1289509 w 3361692"/>
              <a:gd name="connsiteY9" fmla="*/ 1143 h 336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92" h="3361692">
                <a:moveTo>
                  <a:pt x="1289509" y="1143"/>
                </a:moveTo>
                <a:cubicBezTo>
                  <a:pt x="1308945" y="3555"/>
                  <a:pt x="1328230" y="9818"/>
                  <a:pt x="1346258" y="20226"/>
                </a:cubicBezTo>
                <a:lnTo>
                  <a:pt x="3286280" y="1140299"/>
                </a:lnTo>
                <a:cubicBezTo>
                  <a:pt x="3358394" y="1181934"/>
                  <a:pt x="3383102" y="1274144"/>
                  <a:pt x="3341467" y="1346258"/>
                </a:cubicBezTo>
                <a:lnTo>
                  <a:pt x="2221395" y="3286281"/>
                </a:lnTo>
                <a:cubicBezTo>
                  <a:pt x="2179760" y="3358395"/>
                  <a:pt x="2087549" y="3383102"/>
                  <a:pt x="2015435" y="3341467"/>
                </a:cubicBezTo>
                <a:lnTo>
                  <a:pt x="75413" y="2221395"/>
                </a:lnTo>
                <a:cubicBezTo>
                  <a:pt x="3299" y="2179760"/>
                  <a:pt x="-21409" y="2087549"/>
                  <a:pt x="20226" y="2015435"/>
                </a:cubicBezTo>
                <a:lnTo>
                  <a:pt x="1140298" y="75413"/>
                </a:lnTo>
                <a:cubicBezTo>
                  <a:pt x="1171524" y="21327"/>
                  <a:pt x="1231200" y="-6092"/>
                  <a:pt x="1289509" y="1143"/>
                </a:cubicBezTo>
                <a:close/>
              </a:path>
            </a:pathLst>
          </a:custGeom>
        </p:spPr>
        <p:txBody>
          <a:bodyPr wrap="square">
            <a:noAutofit/>
          </a:bodyPr>
          <a:lstStyle>
            <a:lvl1pPr>
              <a:defRPr sz="1800"/>
            </a:lvl1pPr>
          </a:lstStyle>
          <a:p>
            <a:endParaRPr lang="fr-CA"/>
          </a:p>
        </p:txBody>
      </p:sp>
      <p:sp>
        <p:nvSpPr>
          <p:cNvPr id="14" name="Picture Placeholder 13"/>
          <p:cNvSpPr>
            <a:spLocks noGrp="1"/>
          </p:cNvSpPr>
          <p:nvPr>
            <p:ph type="pic" sz="quarter" idx="12"/>
          </p:nvPr>
        </p:nvSpPr>
        <p:spPr>
          <a:xfrm>
            <a:off x="10957251" y="3913766"/>
            <a:ext cx="2252319" cy="2252319"/>
          </a:xfrm>
          <a:custGeom>
            <a:avLst/>
            <a:gdLst>
              <a:gd name="connsiteX0" fmla="*/ 863965 w 2252319"/>
              <a:gd name="connsiteY0" fmla="*/ 766 h 2252319"/>
              <a:gd name="connsiteX1" fmla="*/ 901987 w 2252319"/>
              <a:gd name="connsiteY1" fmla="*/ 13551 h 2252319"/>
              <a:gd name="connsiteX2" fmla="*/ 2201794 w 2252319"/>
              <a:gd name="connsiteY2" fmla="*/ 763995 h 2252319"/>
              <a:gd name="connsiteX3" fmla="*/ 2238769 w 2252319"/>
              <a:gd name="connsiteY3" fmla="*/ 901987 h 2252319"/>
              <a:gd name="connsiteX4" fmla="*/ 1488325 w 2252319"/>
              <a:gd name="connsiteY4" fmla="*/ 2201794 h 2252319"/>
              <a:gd name="connsiteX5" fmla="*/ 1350333 w 2252319"/>
              <a:gd name="connsiteY5" fmla="*/ 2238769 h 2252319"/>
              <a:gd name="connsiteX6" fmla="*/ 50526 w 2252319"/>
              <a:gd name="connsiteY6" fmla="*/ 1488325 h 2252319"/>
              <a:gd name="connsiteX7" fmla="*/ 13551 w 2252319"/>
              <a:gd name="connsiteY7" fmla="*/ 1350333 h 2252319"/>
              <a:gd name="connsiteX8" fmla="*/ 763995 w 2252319"/>
              <a:gd name="connsiteY8" fmla="*/ 50526 h 2252319"/>
              <a:gd name="connsiteX9" fmla="*/ 863965 w 2252319"/>
              <a:gd name="connsiteY9" fmla="*/ 766 h 22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2319" h="2252319">
                <a:moveTo>
                  <a:pt x="863965" y="766"/>
                </a:moveTo>
                <a:cubicBezTo>
                  <a:pt x="876988" y="2382"/>
                  <a:pt x="889908" y="6578"/>
                  <a:pt x="901987" y="13551"/>
                </a:cubicBezTo>
                <a:lnTo>
                  <a:pt x="2201794" y="763995"/>
                </a:lnTo>
                <a:cubicBezTo>
                  <a:pt x="2250110" y="791890"/>
                  <a:pt x="2266664" y="853672"/>
                  <a:pt x="2238769" y="901987"/>
                </a:cubicBezTo>
                <a:lnTo>
                  <a:pt x="1488325" y="2201794"/>
                </a:lnTo>
                <a:cubicBezTo>
                  <a:pt x="1460430" y="2250110"/>
                  <a:pt x="1398649" y="2266664"/>
                  <a:pt x="1350333" y="2238769"/>
                </a:cubicBezTo>
                <a:lnTo>
                  <a:pt x="50526" y="1488325"/>
                </a:lnTo>
                <a:cubicBezTo>
                  <a:pt x="2210" y="1460430"/>
                  <a:pt x="-14344" y="1398649"/>
                  <a:pt x="13551" y="1350333"/>
                </a:cubicBezTo>
                <a:lnTo>
                  <a:pt x="763995" y="50526"/>
                </a:lnTo>
                <a:cubicBezTo>
                  <a:pt x="784916" y="14289"/>
                  <a:pt x="824898" y="-4081"/>
                  <a:pt x="863965" y="766"/>
                </a:cubicBezTo>
                <a:close/>
              </a:path>
            </a:pathLst>
          </a:custGeom>
        </p:spPr>
        <p:txBody>
          <a:bodyPr wrap="square">
            <a:noAutofit/>
          </a:bodyPr>
          <a:lstStyle>
            <a:lvl1pPr>
              <a:defRPr sz="1800"/>
            </a:lvl1pPr>
          </a:lstStyle>
          <a:p>
            <a:endParaRPr lang="fr-CA"/>
          </a:p>
        </p:txBody>
      </p:sp>
      <p:sp>
        <p:nvSpPr>
          <p:cNvPr id="12" name="Picture Placeholder 11"/>
          <p:cNvSpPr>
            <a:spLocks noGrp="1"/>
          </p:cNvSpPr>
          <p:nvPr>
            <p:ph type="pic" sz="quarter" idx="11"/>
          </p:nvPr>
        </p:nvSpPr>
        <p:spPr>
          <a:xfrm>
            <a:off x="9480822" y="-773834"/>
            <a:ext cx="3397847" cy="3397847"/>
          </a:xfrm>
          <a:custGeom>
            <a:avLst/>
            <a:gdLst>
              <a:gd name="connsiteX0" fmla="*/ 1303377 w 3397847"/>
              <a:gd name="connsiteY0" fmla="*/ 1155 h 3397847"/>
              <a:gd name="connsiteX1" fmla="*/ 1360737 w 3397847"/>
              <a:gd name="connsiteY1" fmla="*/ 20443 h 3397847"/>
              <a:gd name="connsiteX2" fmla="*/ 3321625 w 3397847"/>
              <a:gd name="connsiteY2" fmla="*/ 1152562 h 3397847"/>
              <a:gd name="connsiteX3" fmla="*/ 3377405 w 3397847"/>
              <a:gd name="connsiteY3" fmla="*/ 1360737 h 3397847"/>
              <a:gd name="connsiteX4" fmla="*/ 2245286 w 3397847"/>
              <a:gd name="connsiteY4" fmla="*/ 3321625 h 3397847"/>
              <a:gd name="connsiteX5" fmla="*/ 2037111 w 3397847"/>
              <a:gd name="connsiteY5" fmla="*/ 3377405 h 3397847"/>
              <a:gd name="connsiteX6" fmla="*/ 76223 w 3397847"/>
              <a:gd name="connsiteY6" fmla="*/ 2245286 h 3397847"/>
              <a:gd name="connsiteX7" fmla="*/ 20443 w 3397847"/>
              <a:gd name="connsiteY7" fmla="*/ 2037111 h 3397847"/>
              <a:gd name="connsiteX8" fmla="*/ 1152562 w 3397847"/>
              <a:gd name="connsiteY8" fmla="*/ 76223 h 3397847"/>
              <a:gd name="connsiteX9" fmla="*/ 1303377 w 3397847"/>
              <a:gd name="connsiteY9" fmla="*/ 1155 h 339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847" h="3397847">
                <a:moveTo>
                  <a:pt x="1303377" y="1155"/>
                </a:moveTo>
                <a:cubicBezTo>
                  <a:pt x="1323023" y="3593"/>
                  <a:pt x="1342515" y="9922"/>
                  <a:pt x="1360737" y="20443"/>
                </a:cubicBezTo>
                <a:lnTo>
                  <a:pt x="3321625" y="1152562"/>
                </a:lnTo>
                <a:cubicBezTo>
                  <a:pt x="3394514" y="1194644"/>
                  <a:pt x="3419488" y="1287848"/>
                  <a:pt x="3377405" y="1360737"/>
                </a:cubicBezTo>
                <a:lnTo>
                  <a:pt x="2245286" y="3321625"/>
                </a:lnTo>
                <a:cubicBezTo>
                  <a:pt x="2203204" y="3394514"/>
                  <a:pt x="2110000" y="3419488"/>
                  <a:pt x="2037111" y="3377405"/>
                </a:cubicBezTo>
                <a:lnTo>
                  <a:pt x="76223" y="2245286"/>
                </a:lnTo>
                <a:cubicBezTo>
                  <a:pt x="3334" y="2203204"/>
                  <a:pt x="-21640" y="2110000"/>
                  <a:pt x="20443" y="2037111"/>
                </a:cubicBezTo>
                <a:lnTo>
                  <a:pt x="1152562" y="76223"/>
                </a:lnTo>
                <a:cubicBezTo>
                  <a:pt x="1184123" y="21557"/>
                  <a:pt x="1244441" y="-6158"/>
                  <a:pt x="1303377" y="1155"/>
                </a:cubicBezTo>
                <a:close/>
              </a:path>
            </a:pathLst>
          </a:custGeom>
        </p:spPr>
        <p:txBody>
          <a:bodyPr wrap="square">
            <a:noAutofit/>
          </a:bodyPr>
          <a:lstStyle>
            <a:lvl1pPr>
              <a:defRPr sz="1800"/>
            </a:lvl1pPr>
          </a:lstStyle>
          <a:p>
            <a:endParaRPr lang="fr-CA"/>
          </a:p>
        </p:txBody>
      </p:sp>
      <p:sp>
        <p:nvSpPr>
          <p:cNvPr id="23" name="Picture Placeholder 22"/>
          <p:cNvSpPr>
            <a:spLocks noGrp="1"/>
          </p:cNvSpPr>
          <p:nvPr>
            <p:ph type="pic" sz="quarter" idx="10"/>
          </p:nvPr>
        </p:nvSpPr>
        <p:spPr>
          <a:xfrm>
            <a:off x="4102046" y="1640563"/>
            <a:ext cx="4664915" cy="4664915"/>
          </a:xfrm>
          <a:custGeom>
            <a:avLst/>
            <a:gdLst>
              <a:gd name="connsiteX0" fmla="*/ 1748988 w 4664915"/>
              <a:gd name="connsiteY0" fmla="*/ 521 h 4664915"/>
              <a:gd name="connsiteX1" fmla="*/ 1868160 w 4664915"/>
              <a:gd name="connsiteY1" fmla="*/ 28066 h 4664915"/>
              <a:gd name="connsiteX2" fmla="*/ 4560269 w 4664915"/>
              <a:gd name="connsiteY2" fmla="*/ 1582356 h 4664915"/>
              <a:gd name="connsiteX3" fmla="*/ 4636850 w 4664915"/>
              <a:gd name="connsiteY3" fmla="*/ 1868160 h 4664915"/>
              <a:gd name="connsiteX4" fmla="*/ 3082560 w 4664915"/>
              <a:gd name="connsiteY4" fmla="*/ 4560269 h 4664915"/>
              <a:gd name="connsiteX5" fmla="*/ 2796756 w 4664915"/>
              <a:gd name="connsiteY5" fmla="*/ 4636850 h 4664915"/>
              <a:gd name="connsiteX6" fmla="*/ 104647 w 4664915"/>
              <a:gd name="connsiteY6" fmla="*/ 3082560 h 4664915"/>
              <a:gd name="connsiteX7" fmla="*/ 28066 w 4664915"/>
              <a:gd name="connsiteY7" fmla="*/ 2796756 h 4664915"/>
              <a:gd name="connsiteX8" fmla="*/ 1582356 w 4664915"/>
              <a:gd name="connsiteY8" fmla="*/ 104647 h 4664915"/>
              <a:gd name="connsiteX9" fmla="*/ 1748988 w 4664915"/>
              <a:gd name="connsiteY9" fmla="*/ 521 h 4664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4915" h="4664915">
                <a:moveTo>
                  <a:pt x="1748988" y="521"/>
                </a:moveTo>
                <a:cubicBezTo>
                  <a:pt x="1789186" y="-2319"/>
                  <a:pt x="1830634" y="6400"/>
                  <a:pt x="1868160" y="28066"/>
                </a:cubicBezTo>
                <a:lnTo>
                  <a:pt x="4560269" y="1582356"/>
                </a:lnTo>
                <a:cubicBezTo>
                  <a:pt x="4660339" y="1640132"/>
                  <a:pt x="4694626" y="1768090"/>
                  <a:pt x="4636850" y="1868160"/>
                </a:cubicBezTo>
                <a:lnTo>
                  <a:pt x="3082560" y="4560269"/>
                </a:lnTo>
                <a:cubicBezTo>
                  <a:pt x="3024785" y="4660339"/>
                  <a:pt x="2896826" y="4694626"/>
                  <a:pt x="2796756" y="4636850"/>
                </a:cubicBezTo>
                <a:lnTo>
                  <a:pt x="104647" y="3082560"/>
                </a:lnTo>
                <a:cubicBezTo>
                  <a:pt x="4577" y="3024785"/>
                  <a:pt x="-29709" y="2896826"/>
                  <a:pt x="28066" y="2796756"/>
                </a:cubicBezTo>
                <a:lnTo>
                  <a:pt x="1582356" y="104647"/>
                </a:lnTo>
                <a:cubicBezTo>
                  <a:pt x="1618466" y="42103"/>
                  <a:pt x="1681991" y="5256"/>
                  <a:pt x="1748988" y="521"/>
                </a:cubicBezTo>
                <a:close/>
              </a:path>
            </a:pathLst>
          </a:custGeom>
        </p:spPr>
        <p:txBody>
          <a:bodyPr wrap="square">
            <a:noAutofit/>
          </a:bodyPr>
          <a:lstStyle>
            <a:lvl1pPr>
              <a:defRPr sz="1800"/>
            </a:lvl1pPr>
          </a:lstStyle>
          <a:p>
            <a:endParaRPr lang="fr-CA"/>
          </a:p>
        </p:txBody>
      </p:sp>
    </p:spTree>
    <p:extLst>
      <p:ext uri="{BB962C8B-B14F-4D97-AF65-F5344CB8AC3E}">
        <p14:creationId xmlns:p14="http://schemas.microsoft.com/office/powerpoint/2010/main" val="3883637242"/>
      </p:ext>
    </p:extLst>
  </p:cSld>
  <p:clrMapOvr>
    <a:masterClrMapping/>
  </p:clrMapOvr>
  <p:transition spd="slow">
    <p:push dir="u"/>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22" name="Picture Placeholder 21"/>
          <p:cNvSpPr>
            <a:spLocks noGrp="1"/>
          </p:cNvSpPr>
          <p:nvPr>
            <p:ph type="pic" sz="quarter" idx="16"/>
          </p:nvPr>
        </p:nvSpPr>
        <p:spPr>
          <a:xfrm>
            <a:off x="140195" y="4171067"/>
            <a:ext cx="2027131" cy="2027132"/>
          </a:xfrm>
          <a:custGeom>
            <a:avLst/>
            <a:gdLst>
              <a:gd name="connsiteX0" fmla="*/ 777586 w 2027131"/>
              <a:gd name="connsiteY0" fmla="*/ 689 h 2027132"/>
              <a:gd name="connsiteX1" fmla="*/ 811806 w 2027131"/>
              <a:gd name="connsiteY1" fmla="*/ 12196 h 2027132"/>
              <a:gd name="connsiteX2" fmla="*/ 1981658 w 2027131"/>
              <a:gd name="connsiteY2" fmla="*/ 687610 h 2027132"/>
              <a:gd name="connsiteX3" fmla="*/ 2014936 w 2027131"/>
              <a:gd name="connsiteY3" fmla="*/ 811807 h 2027132"/>
              <a:gd name="connsiteX4" fmla="*/ 1339522 w 2027131"/>
              <a:gd name="connsiteY4" fmla="*/ 1981658 h 2027132"/>
              <a:gd name="connsiteX5" fmla="*/ 1215326 w 2027131"/>
              <a:gd name="connsiteY5" fmla="*/ 2014936 h 2027132"/>
              <a:gd name="connsiteX6" fmla="*/ 45475 w 2027131"/>
              <a:gd name="connsiteY6" fmla="*/ 1339522 h 2027132"/>
              <a:gd name="connsiteX7" fmla="*/ 12196 w 2027131"/>
              <a:gd name="connsiteY7" fmla="*/ 1215326 h 2027132"/>
              <a:gd name="connsiteX8" fmla="*/ 687610 w 2027131"/>
              <a:gd name="connsiteY8" fmla="*/ 45475 h 2027132"/>
              <a:gd name="connsiteX9" fmla="*/ 777586 w 2027131"/>
              <a:gd name="connsiteY9" fmla="*/ 689 h 202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27131" h="2027132">
                <a:moveTo>
                  <a:pt x="777586" y="689"/>
                </a:moveTo>
                <a:cubicBezTo>
                  <a:pt x="789306" y="2143"/>
                  <a:pt x="800935" y="5920"/>
                  <a:pt x="811806" y="12196"/>
                </a:cubicBezTo>
                <a:lnTo>
                  <a:pt x="1981658" y="687610"/>
                </a:lnTo>
                <a:cubicBezTo>
                  <a:pt x="2025143" y="712717"/>
                  <a:pt x="2040042" y="768321"/>
                  <a:pt x="2014936" y="811807"/>
                </a:cubicBezTo>
                <a:lnTo>
                  <a:pt x="1339522" y="1981658"/>
                </a:lnTo>
                <a:cubicBezTo>
                  <a:pt x="1314415" y="2025144"/>
                  <a:pt x="1258811" y="2040043"/>
                  <a:pt x="1215326" y="2014936"/>
                </a:cubicBezTo>
                <a:lnTo>
                  <a:pt x="45475" y="1339522"/>
                </a:lnTo>
                <a:cubicBezTo>
                  <a:pt x="1989" y="1314416"/>
                  <a:pt x="-12910" y="1258812"/>
                  <a:pt x="12196" y="1215326"/>
                </a:cubicBezTo>
                <a:lnTo>
                  <a:pt x="687610" y="45475"/>
                </a:lnTo>
                <a:cubicBezTo>
                  <a:pt x="706440" y="12860"/>
                  <a:pt x="742425" y="-3674"/>
                  <a:pt x="777586" y="689"/>
                </a:cubicBezTo>
                <a:close/>
              </a:path>
            </a:pathLst>
          </a:custGeom>
        </p:spPr>
        <p:txBody>
          <a:bodyPr wrap="square">
            <a:noAutofit/>
          </a:bodyPr>
          <a:lstStyle>
            <a:lvl1pPr>
              <a:defRPr sz="1800"/>
            </a:lvl1pPr>
          </a:lstStyle>
          <a:p>
            <a:endParaRPr lang="fr-CA"/>
          </a:p>
        </p:txBody>
      </p:sp>
      <p:sp>
        <p:nvSpPr>
          <p:cNvPr id="20" name="Picture Placeholder 19"/>
          <p:cNvSpPr>
            <a:spLocks noGrp="1"/>
          </p:cNvSpPr>
          <p:nvPr>
            <p:ph type="pic" sz="quarter" idx="15"/>
          </p:nvPr>
        </p:nvSpPr>
        <p:spPr>
          <a:xfrm>
            <a:off x="-181123" y="921526"/>
            <a:ext cx="2252319" cy="2252319"/>
          </a:xfrm>
          <a:custGeom>
            <a:avLst/>
            <a:gdLst>
              <a:gd name="connsiteX0" fmla="*/ 863966 w 2252319"/>
              <a:gd name="connsiteY0" fmla="*/ 766 h 2252319"/>
              <a:gd name="connsiteX1" fmla="*/ 901987 w 2252319"/>
              <a:gd name="connsiteY1" fmla="*/ 13551 h 2252319"/>
              <a:gd name="connsiteX2" fmla="*/ 2201794 w 2252319"/>
              <a:gd name="connsiteY2" fmla="*/ 763995 h 2252319"/>
              <a:gd name="connsiteX3" fmla="*/ 2238769 w 2252319"/>
              <a:gd name="connsiteY3" fmla="*/ 901987 h 2252319"/>
              <a:gd name="connsiteX4" fmla="*/ 1488325 w 2252319"/>
              <a:gd name="connsiteY4" fmla="*/ 2201794 h 2252319"/>
              <a:gd name="connsiteX5" fmla="*/ 1350333 w 2252319"/>
              <a:gd name="connsiteY5" fmla="*/ 2238769 h 2252319"/>
              <a:gd name="connsiteX6" fmla="*/ 50526 w 2252319"/>
              <a:gd name="connsiteY6" fmla="*/ 1488325 h 2252319"/>
              <a:gd name="connsiteX7" fmla="*/ 13551 w 2252319"/>
              <a:gd name="connsiteY7" fmla="*/ 1350333 h 2252319"/>
              <a:gd name="connsiteX8" fmla="*/ 763995 w 2252319"/>
              <a:gd name="connsiteY8" fmla="*/ 50526 h 2252319"/>
              <a:gd name="connsiteX9" fmla="*/ 863966 w 2252319"/>
              <a:gd name="connsiteY9" fmla="*/ 766 h 22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2319" h="2252319">
                <a:moveTo>
                  <a:pt x="863966" y="766"/>
                </a:moveTo>
                <a:cubicBezTo>
                  <a:pt x="876988" y="2382"/>
                  <a:pt x="889908" y="6577"/>
                  <a:pt x="901987" y="13551"/>
                </a:cubicBezTo>
                <a:lnTo>
                  <a:pt x="2201794" y="763995"/>
                </a:lnTo>
                <a:cubicBezTo>
                  <a:pt x="2250110" y="791890"/>
                  <a:pt x="2266664" y="853672"/>
                  <a:pt x="2238769" y="901987"/>
                </a:cubicBezTo>
                <a:lnTo>
                  <a:pt x="1488325" y="2201794"/>
                </a:lnTo>
                <a:cubicBezTo>
                  <a:pt x="1460430" y="2250110"/>
                  <a:pt x="1398649" y="2266664"/>
                  <a:pt x="1350333" y="2238769"/>
                </a:cubicBezTo>
                <a:lnTo>
                  <a:pt x="50526" y="1488325"/>
                </a:lnTo>
                <a:cubicBezTo>
                  <a:pt x="2211" y="1460430"/>
                  <a:pt x="-14344" y="1398649"/>
                  <a:pt x="13551" y="1350333"/>
                </a:cubicBezTo>
                <a:lnTo>
                  <a:pt x="763995" y="50526"/>
                </a:lnTo>
                <a:cubicBezTo>
                  <a:pt x="784917" y="14289"/>
                  <a:pt x="824899" y="-4082"/>
                  <a:pt x="863966" y="766"/>
                </a:cubicBezTo>
                <a:close/>
              </a:path>
            </a:pathLst>
          </a:custGeom>
        </p:spPr>
        <p:txBody>
          <a:bodyPr wrap="square">
            <a:noAutofit/>
          </a:bodyPr>
          <a:lstStyle>
            <a:lvl1pPr>
              <a:defRPr sz="1800"/>
            </a:lvl1pPr>
          </a:lstStyle>
          <a:p>
            <a:endParaRPr lang="fr-CA"/>
          </a:p>
        </p:txBody>
      </p:sp>
      <p:sp>
        <p:nvSpPr>
          <p:cNvPr id="18" name="Picture Placeholder 17"/>
          <p:cNvSpPr>
            <a:spLocks noGrp="1"/>
          </p:cNvSpPr>
          <p:nvPr>
            <p:ph type="pic" sz="quarter" idx="14"/>
          </p:nvPr>
        </p:nvSpPr>
        <p:spPr>
          <a:xfrm>
            <a:off x="990757" y="1848097"/>
            <a:ext cx="3397847" cy="3397847"/>
          </a:xfrm>
          <a:custGeom>
            <a:avLst/>
            <a:gdLst>
              <a:gd name="connsiteX0" fmla="*/ 1303377 w 3397847"/>
              <a:gd name="connsiteY0" fmla="*/ 1155 h 3397847"/>
              <a:gd name="connsiteX1" fmla="*/ 1360737 w 3397847"/>
              <a:gd name="connsiteY1" fmla="*/ 20443 h 3397847"/>
              <a:gd name="connsiteX2" fmla="*/ 3321625 w 3397847"/>
              <a:gd name="connsiteY2" fmla="*/ 1152562 h 3397847"/>
              <a:gd name="connsiteX3" fmla="*/ 3377405 w 3397847"/>
              <a:gd name="connsiteY3" fmla="*/ 1360737 h 3397847"/>
              <a:gd name="connsiteX4" fmla="*/ 2245286 w 3397847"/>
              <a:gd name="connsiteY4" fmla="*/ 3321625 h 3397847"/>
              <a:gd name="connsiteX5" fmla="*/ 2037111 w 3397847"/>
              <a:gd name="connsiteY5" fmla="*/ 3377406 h 3397847"/>
              <a:gd name="connsiteX6" fmla="*/ 76223 w 3397847"/>
              <a:gd name="connsiteY6" fmla="*/ 2245286 h 3397847"/>
              <a:gd name="connsiteX7" fmla="*/ 20443 w 3397847"/>
              <a:gd name="connsiteY7" fmla="*/ 2037111 h 3397847"/>
              <a:gd name="connsiteX8" fmla="*/ 1152562 w 3397847"/>
              <a:gd name="connsiteY8" fmla="*/ 76223 h 3397847"/>
              <a:gd name="connsiteX9" fmla="*/ 1303377 w 3397847"/>
              <a:gd name="connsiteY9" fmla="*/ 1155 h 339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847" h="3397847">
                <a:moveTo>
                  <a:pt x="1303377" y="1155"/>
                </a:moveTo>
                <a:cubicBezTo>
                  <a:pt x="1323023" y="3593"/>
                  <a:pt x="1342515" y="9922"/>
                  <a:pt x="1360737" y="20443"/>
                </a:cubicBezTo>
                <a:lnTo>
                  <a:pt x="3321625" y="1152562"/>
                </a:lnTo>
                <a:cubicBezTo>
                  <a:pt x="3394514" y="1194644"/>
                  <a:pt x="3419488" y="1287848"/>
                  <a:pt x="3377405" y="1360737"/>
                </a:cubicBezTo>
                <a:lnTo>
                  <a:pt x="2245286" y="3321625"/>
                </a:lnTo>
                <a:cubicBezTo>
                  <a:pt x="2203204" y="3394514"/>
                  <a:pt x="2110000" y="3419488"/>
                  <a:pt x="2037111" y="3377406"/>
                </a:cubicBezTo>
                <a:lnTo>
                  <a:pt x="76223" y="2245286"/>
                </a:lnTo>
                <a:cubicBezTo>
                  <a:pt x="3334" y="2203204"/>
                  <a:pt x="-21640" y="2110000"/>
                  <a:pt x="20443" y="2037111"/>
                </a:cubicBezTo>
                <a:lnTo>
                  <a:pt x="1152562" y="76223"/>
                </a:lnTo>
                <a:cubicBezTo>
                  <a:pt x="1184124" y="21557"/>
                  <a:pt x="1244441" y="-6158"/>
                  <a:pt x="1303377" y="1155"/>
                </a:cubicBezTo>
                <a:close/>
              </a:path>
            </a:pathLst>
          </a:custGeom>
        </p:spPr>
        <p:txBody>
          <a:bodyPr wrap="square">
            <a:noAutofit/>
          </a:bodyPr>
          <a:lstStyle>
            <a:lvl1pPr>
              <a:defRPr sz="1800"/>
            </a:lvl1pPr>
          </a:lstStyle>
          <a:p>
            <a:endParaRPr lang="fr-CA"/>
          </a:p>
        </p:txBody>
      </p:sp>
      <p:sp>
        <p:nvSpPr>
          <p:cNvPr id="16" name="Picture Placeholder 15"/>
          <p:cNvSpPr>
            <a:spLocks noGrp="1"/>
          </p:cNvSpPr>
          <p:nvPr>
            <p:ph type="pic" sz="quarter" idx="13"/>
          </p:nvPr>
        </p:nvSpPr>
        <p:spPr>
          <a:xfrm>
            <a:off x="1365986" y="5018244"/>
            <a:ext cx="2621988" cy="2621988"/>
          </a:xfrm>
          <a:custGeom>
            <a:avLst/>
            <a:gdLst>
              <a:gd name="connsiteX0" fmla="*/ 1289509 w 3361692"/>
              <a:gd name="connsiteY0" fmla="*/ 1143 h 3361692"/>
              <a:gd name="connsiteX1" fmla="*/ 1346258 w 3361692"/>
              <a:gd name="connsiteY1" fmla="*/ 20226 h 3361692"/>
              <a:gd name="connsiteX2" fmla="*/ 3286280 w 3361692"/>
              <a:gd name="connsiteY2" fmla="*/ 1140299 h 3361692"/>
              <a:gd name="connsiteX3" fmla="*/ 3341467 w 3361692"/>
              <a:gd name="connsiteY3" fmla="*/ 1346258 h 3361692"/>
              <a:gd name="connsiteX4" fmla="*/ 2221395 w 3361692"/>
              <a:gd name="connsiteY4" fmla="*/ 3286281 h 3361692"/>
              <a:gd name="connsiteX5" fmla="*/ 2015435 w 3361692"/>
              <a:gd name="connsiteY5" fmla="*/ 3341467 h 3361692"/>
              <a:gd name="connsiteX6" fmla="*/ 75413 w 3361692"/>
              <a:gd name="connsiteY6" fmla="*/ 2221395 h 3361692"/>
              <a:gd name="connsiteX7" fmla="*/ 20226 w 3361692"/>
              <a:gd name="connsiteY7" fmla="*/ 2015435 h 3361692"/>
              <a:gd name="connsiteX8" fmla="*/ 1140298 w 3361692"/>
              <a:gd name="connsiteY8" fmla="*/ 75413 h 3361692"/>
              <a:gd name="connsiteX9" fmla="*/ 1289509 w 3361692"/>
              <a:gd name="connsiteY9" fmla="*/ 1143 h 336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1692" h="3361692">
                <a:moveTo>
                  <a:pt x="1289509" y="1143"/>
                </a:moveTo>
                <a:cubicBezTo>
                  <a:pt x="1308945" y="3555"/>
                  <a:pt x="1328230" y="9818"/>
                  <a:pt x="1346258" y="20226"/>
                </a:cubicBezTo>
                <a:lnTo>
                  <a:pt x="3286280" y="1140299"/>
                </a:lnTo>
                <a:cubicBezTo>
                  <a:pt x="3358394" y="1181934"/>
                  <a:pt x="3383102" y="1274144"/>
                  <a:pt x="3341467" y="1346258"/>
                </a:cubicBezTo>
                <a:lnTo>
                  <a:pt x="2221395" y="3286281"/>
                </a:lnTo>
                <a:cubicBezTo>
                  <a:pt x="2179760" y="3358395"/>
                  <a:pt x="2087549" y="3383102"/>
                  <a:pt x="2015435" y="3341467"/>
                </a:cubicBezTo>
                <a:lnTo>
                  <a:pt x="75413" y="2221395"/>
                </a:lnTo>
                <a:cubicBezTo>
                  <a:pt x="3299" y="2179760"/>
                  <a:pt x="-21409" y="2087549"/>
                  <a:pt x="20226" y="2015435"/>
                </a:cubicBezTo>
                <a:lnTo>
                  <a:pt x="1140298" y="75413"/>
                </a:lnTo>
                <a:cubicBezTo>
                  <a:pt x="1171524" y="21327"/>
                  <a:pt x="1231200" y="-6092"/>
                  <a:pt x="1289509" y="1143"/>
                </a:cubicBezTo>
                <a:close/>
              </a:path>
            </a:pathLst>
          </a:custGeom>
        </p:spPr>
        <p:txBody>
          <a:bodyPr wrap="square">
            <a:noAutofit/>
          </a:bodyPr>
          <a:lstStyle>
            <a:lvl1pPr>
              <a:defRPr sz="1800"/>
            </a:lvl1pPr>
          </a:lstStyle>
          <a:p>
            <a:endParaRPr lang="fr-CA"/>
          </a:p>
        </p:txBody>
      </p:sp>
      <p:sp>
        <p:nvSpPr>
          <p:cNvPr id="14" name="Picture Placeholder 13"/>
          <p:cNvSpPr>
            <a:spLocks noGrp="1"/>
          </p:cNvSpPr>
          <p:nvPr>
            <p:ph type="pic" sz="quarter" idx="12"/>
          </p:nvPr>
        </p:nvSpPr>
        <p:spPr>
          <a:xfrm>
            <a:off x="3318201" y="3904785"/>
            <a:ext cx="2252319" cy="2252319"/>
          </a:xfrm>
          <a:custGeom>
            <a:avLst/>
            <a:gdLst>
              <a:gd name="connsiteX0" fmla="*/ 863965 w 2252319"/>
              <a:gd name="connsiteY0" fmla="*/ 766 h 2252319"/>
              <a:gd name="connsiteX1" fmla="*/ 901987 w 2252319"/>
              <a:gd name="connsiteY1" fmla="*/ 13551 h 2252319"/>
              <a:gd name="connsiteX2" fmla="*/ 2201794 w 2252319"/>
              <a:gd name="connsiteY2" fmla="*/ 763995 h 2252319"/>
              <a:gd name="connsiteX3" fmla="*/ 2238769 w 2252319"/>
              <a:gd name="connsiteY3" fmla="*/ 901987 h 2252319"/>
              <a:gd name="connsiteX4" fmla="*/ 1488325 w 2252319"/>
              <a:gd name="connsiteY4" fmla="*/ 2201794 h 2252319"/>
              <a:gd name="connsiteX5" fmla="*/ 1350333 w 2252319"/>
              <a:gd name="connsiteY5" fmla="*/ 2238769 h 2252319"/>
              <a:gd name="connsiteX6" fmla="*/ 50526 w 2252319"/>
              <a:gd name="connsiteY6" fmla="*/ 1488325 h 2252319"/>
              <a:gd name="connsiteX7" fmla="*/ 13551 w 2252319"/>
              <a:gd name="connsiteY7" fmla="*/ 1350333 h 2252319"/>
              <a:gd name="connsiteX8" fmla="*/ 763995 w 2252319"/>
              <a:gd name="connsiteY8" fmla="*/ 50526 h 2252319"/>
              <a:gd name="connsiteX9" fmla="*/ 863965 w 2252319"/>
              <a:gd name="connsiteY9" fmla="*/ 766 h 22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2319" h="2252319">
                <a:moveTo>
                  <a:pt x="863965" y="766"/>
                </a:moveTo>
                <a:cubicBezTo>
                  <a:pt x="876988" y="2382"/>
                  <a:pt x="889908" y="6578"/>
                  <a:pt x="901987" y="13551"/>
                </a:cubicBezTo>
                <a:lnTo>
                  <a:pt x="2201794" y="763995"/>
                </a:lnTo>
                <a:cubicBezTo>
                  <a:pt x="2250110" y="791890"/>
                  <a:pt x="2266664" y="853672"/>
                  <a:pt x="2238769" y="901987"/>
                </a:cubicBezTo>
                <a:lnTo>
                  <a:pt x="1488325" y="2201794"/>
                </a:lnTo>
                <a:cubicBezTo>
                  <a:pt x="1460430" y="2250110"/>
                  <a:pt x="1398649" y="2266664"/>
                  <a:pt x="1350333" y="2238769"/>
                </a:cubicBezTo>
                <a:lnTo>
                  <a:pt x="50526" y="1488325"/>
                </a:lnTo>
                <a:cubicBezTo>
                  <a:pt x="2210" y="1460430"/>
                  <a:pt x="-14344" y="1398649"/>
                  <a:pt x="13551" y="1350333"/>
                </a:cubicBezTo>
                <a:lnTo>
                  <a:pt x="763995" y="50526"/>
                </a:lnTo>
                <a:cubicBezTo>
                  <a:pt x="784916" y="14289"/>
                  <a:pt x="824898" y="-4081"/>
                  <a:pt x="863965" y="766"/>
                </a:cubicBezTo>
                <a:close/>
              </a:path>
            </a:pathLst>
          </a:custGeom>
        </p:spPr>
        <p:txBody>
          <a:bodyPr wrap="square">
            <a:noAutofit/>
          </a:bodyPr>
          <a:lstStyle>
            <a:lvl1pPr>
              <a:defRPr sz="1800"/>
            </a:lvl1pPr>
          </a:lstStyle>
          <a:p>
            <a:endParaRPr lang="fr-CA"/>
          </a:p>
        </p:txBody>
      </p:sp>
      <p:sp>
        <p:nvSpPr>
          <p:cNvPr id="12" name="Picture Placeholder 11"/>
          <p:cNvSpPr>
            <a:spLocks noGrp="1"/>
          </p:cNvSpPr>
          <p:nvPr>
            <p:ph type="pic" sz="quarter" idx="11"/>
          </p:nvPr>
        </p:nvSpPr>
        <p:spPr>
          <a:xfrm>
            <a:off x="1841772" y="-782815"/>
            <a:ext cx="3397847" cy="3397847"/>
          </a:xfrm>
          <a:custGeom>
            <a:avLst/>
            <a:gdLst>
              <a:gd name="connsiteX0" fmla="*/ 1303377 w 3397847"/>
              <a:gd name="connsiteY0" fmla="*/ 1155 h 3397847"/>
              <a:gd name="connsiteX1" fmla="*/ 1360737 w 3397847"/>
              <a:gd name="connsiteY1" fmla="*/ 20443 h 3397847"/>
              <a:gd name="connsiteX2" fmla="*/ 3321625 w 3397847"/>
              <a:gd name="connsiteY2" fmla="*/ 1152562 h 3397847"/>
              <a:gd name="connsiteX3" fmla="*/ 3377405 w 3397847"/>
              <a:gd name="connsiteY3" fmla="*/ 1360737 h 3397847"/>
              <a:gd name="connsiteX4" fmla="*/ 2245286 w 3397847"/>
              <a:gd name="connsiteY4" fmla="*/ 3321625 h 3397847"/>
              <a:gd name="connsiteX5" fmla="*/ 2037111 w 3397847"/>
              <a:gd name="connsiteY5" fmla="*/ 3377405 h 3397847"/>
              <a:gd name="connsiteX6" fmla="*/ 76223 w 3397847"/>
              <a:gd name="connsiteY6" fmla="*/ 2245286 h 3397847"/>
              <a:gd name="connsiteX7" fmla="*/ 20443 w 3397847"/>
              <a:gd name="connsiteY7" fmla="*/ 2037111 h 3397847"/>
              <a:gd name="connsiteX8" fmla="*/ 1152562 w 3397847"/>
              <a:gd name="connsiteY8" fmla="*/ 76223 h 3397847"/>
              <a:gd name="connsiteX9" fmla="*/ 1303377 w 3397847"/>
              <a:gd name="connsiteY9" fmla="*/ 1155 h 339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847" h="3397847">
                <a:moveTo>
                  <a:pt x="1303377" y="1155"/>
                </a:moveTo>
                <a:cubicBezTo>
                  <a:pt x="1323023" y="3593"/>
                  <a:pt x="1342515" y="9922"/>
                  <a:pt x="1360737" y="20443"/>
                </a:cubicBezTo>
                <a:lnTo>
                  <a:pt x="3321625" y="1152562"/>
                </a:lnTo>
                <a:cubicBezTo>
                  <a:pt x="3394514" y="1194644"/>
                  <a:pt x="3419488" y="1287848"/>
                  <a:pt x="3377405" y="1360737"/>
                </a:cubicBezTo>
                <a:lnTo>
                  <a:pt x="2245286" y="3321625"/>
                </a:lnTo>
                <a:cubicBezTo>
                  <a:pt x="2203204" y="3394514"/>
                  <a:pt x="2110000" y="3419488"/>
                  <a:pt x="2037111" y="3377405"/>
                </a:cubicBezTo>
                <a:lnTo>
                  <a:pt x="76223" y="2245286"/>
                </a:lnTo>
                <a:cubicBezTo>
                  <a:pt x="3334" y="2203204"/>
                  <a:pt x="-21640" y="2110000"/>
                  <a:pt x="20443" y="2037111"/>
                </a:cubicBezTo>
                <a:lnTo>
                  <a:pt x="1152562" y="76223"/>
                </a:lnTo>
                <a:cubicBezTo>
                  <a:pt x="1184123" y="21557"/>
                  <a:pt x="1244441" y="-6158"/>
                  <a:pt x="1303377" y="1155"/>
                </a:cubicBezTo>
                <a:close/>
              </a:path>
            </a:pathLst>
          </a:custGeom>
        </p:spPr>
        <p:txBody>
          <a:bodyPr wrap="square">
            <a:noAutofit/>
          </a:bodyPr>
          <a:lstStyle>
            <a:lvl1pPr>
              <a:defRPr sz="1800"/>
            </a:lvl1pPr>
          </a:lstStyle>
          <a:p>
            <a:endParaRPr lang="fr-CA"/>
          </a:p>
        </p:txBody>
      </p:sp>
    </p:spTree>
    <p:extLst>
      <p:ext uri="{BB962C8B-B14F-4D97-AF65-F5344CB8AC3E}">
        <p14:creationId xmlns:p14="http://schemas.microsoft.com/office/powerpoint/2010/main" val="2107683967"/>
      </p:ext>
    </p:extLst>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93575" y="636253"/>
            <a:ext cx="7067653" cy="5585494"/>
          </a:xfrm>
          <a:custGeom>
            <a:avLst/>
            <a:gdLst>
              <a:gd name="connsiteX0" fmla="*/ 6344826 w 7067653"/>
              <a:gd name="connsiteY0" fmla="*/ 2197340 h 5585494"/>
              <a:gd name="connsiteX1" fmla="*/ 6523167 w 7067653"/>
              <a:gd name="connsiteY1" fmla="*/ 2281346 h 5585494"/>
              <a:gd name="connsiteX2" fmla="*/ 7025861 w 7067653"/>
              <a:gd name="connsiteY2" fmla="*/ 2953848 h 5585494"/>
              <a:gd name="connsiteX3" fmla="*/ 6983407 w 7067653"/>
              <a:gd name="connsiteY3" fmla="*/ 3247656 h 5585494"/>
              <a:gd name="connsiteX4" fmla="*/ 4025997 w 7067653"/>
              <a:gd name="connsiteY4" fmla="*/ 5458315 h 5585494"/>
              <a:gd name="connsiteX5" fmla="*/ 3732189 w 7067653"/>
              <a:gd name="connsiteY5" fmla="*/ 5415862 h 5585494"/>
              <a:gd name="connsiteX6" fmla="*/ 3229495 w 7067653"/>
              <a:gd name="connsiteY6" fmla="*/ 4743360 h 5585494"/>
              <a:gd name="connsiteX7" fmla="*/ 3271948 w 7067653"/>
              <a:gd name="connsiteY7" fmla="*/ 4449552 h 5585494"/>
              <a:gd name="connsiteX8" fmla="*/ 6229359 w 7067653"/>
              <a:gd name="connsiteY8" fmla="*/ 2238893 h 5585494"/>
              <a:gd name="connsiteX9" fmla="*/ 6344826 w 7067653"/>
              <a:gd name="connsiteY9" fmla="*/ 2197340 h 5585494"/>
              <a:gd name="connsiteX10" fmla="*/ 5480830 w 7067653"/>
              <a:gd name="connsiteY10" fmla="*/ 56933 h 5585494"/>
              <a:gd name="connsiteX11" fmla="*/ 5779358 w 7067653"/>
              <a:gd name="connsiteY11" fmla="*/ 197553 h 5585494"/>
              <a:gd name="connsiteX12" fmla="*/ 6620826 w 7067653"/>
              <a:gd name="connsiteY12" fmla="*/ 1323265 h 5585494"/>
              <a:gd name="connsiteX13" fmla="*/ 6549763 w 7067653"/>
              <a:gd name="connsiteY13" fmla="*/ 1815075 h 5585494"/>
              <a:gd name="connsiteX14" fmla="*/ 1599303 w 7067653"/>
              <a:gd name="connsiteY14" fmla="*/ 5515535 h 5585494"/>
              <a:gd name="connsiteX15" fmla="*/ 1107493 w 7067653"/>
              <a:gd name="connsiteY15" fmla="*/ 5444472 h 5585494"/>
              <a:gd name="connsiteX16" fmla="*/ 266025 w 7067653"/>
              <a:gd name="connsiteY16" fmla="*/ 4318760 h 5585494"/>
              <a:gd name="connsiteX17" fmla="*/ 337087 w 7067653"/>
              <a:gd name="connsiteY17" fmla="*/ 3826950 h 5585494"/>
              <a:gd name="connsiteX18" fmla="*/ 5287547 w 7067653"/>
              <a:gd name="connsiteY18" fmla="*/ 126490 h 5585494"/>
              <a:gd name="connsiteX19" fmla="*/ 5480830 w 7067653"/>
              <a:gd name="connsiteY19" fmla="*/ 56933 h 5585494"/>
              <a:gd name="connsiteX20" fmla="*/ 3157125 w 7067653"/>
              <a:gd name="connsiteY20" fmla="*/ 240 h 5585494"/>
              <a:gd name="connsiteX21" fmla="*/ 3335466 w 7067653"/>
              <a:gd name="connsiteY21" fmla="*/ 84246 h 5585494"/>
              <a:gd name="connsiteX22" fmla="*/ 3838159 w 7067653"/>
              <a:gd name="connsiteY22" fmla="*/ 756748 h 5585494"/>
              <a:gd name="connsiteX23" fmla="*/ 3795706 w 7067653"/>
              <a:gd name="connsiteY23" fmla="*/ 1050556 h 5585494"/>
              <a:gd name="connsiteX24" fmla="*/ 838295 w 7067653"/>
              <a:gd name="connsiteY24" fmla="*/ 3261215 h 5585494"/>
              <a:gd name="connsiteX25" fmla="*/ 544488 w 7067653"/>
              <a:gd name="connsiteY25" fmla="*/ 3218762 h 5585494"/>
              <a:gd name="connsiteX26" fmla="*/ 41794 w 7067653"/>
              <a:gd name="connsiteY26" fmla="*/ 2546260 h 5585494"/>
              <a:gd name="connsiteX27" fmla="*/ 84247 w 7067653"/>
              <a:gd name="connsiteY27" fmla="*/ 2252452 h 5585494"/>
              <a:gd name="connsiteX28" fmla="*/ 3041658 w 7067653"/>
              <a:gd name="connsiteY28" fmla="*/ 41793 h 5585494"/>
              <a:gd name="connsiteX29" fmla="*/ 3157125 w 7067653"/>
              <a:gd name="connsiteY29" fmla="*/ 240 h 5585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067653" h="5585494">
                <a:moveTo>
                  <a:pt x="6344826" y="2197340"/>
                </a:moveTo>
                <a:cubicBezTo>
                  <a:pt x="6412134" y="2194124"/>
                  <a:pt x="6479785" y="2223311"/>
                  <a:pt x="6523167" y="2281346"/>
                </a:cubicBezTo>
                <a:lnTo>
                  <a:pt x="7025861" y="2953848"/>
                </a:lnTo>
                <a:cubicBezTo>
                  <a:pt x="7095270" y="3046704"/>
                  <a:pt x="7076263" y="3178246"/>
                  <a:pt x="6983407" y="3247656"/>
                </a:cubicBezTo>
                <a:lnTo>
                  <a:pt x="4025997" y="5458315"/>
                </a:lnTo>
                <a:cubicBezTo>
                  <a:pt x="3933140" y="5527725"/>
                  <a:pt x="3801599" y="5508718"/>
                  <a:pt x="3732189" y="5415862"/>
                </a:cubicBezTo>
                <a:lnTo>
                  <a:pt x="3229495" y="4743360"/>
                </a:lnTo>
                <a:cubicBezTo>
                  <a:pt x="3160085" y="4650504"/>
                  <a:pt x="3179092" y="4518962"/>
                  <a:pt x="3271948" y="4449552"/>
                </a:cubicBezTo>
                <a:lnTo>
                  <a:pt x="6229359" y="2238893"/>
                </a:lnTo>
                <a:cubicBezTo>
                  <a:pt x="6264180" y="2212864"/>
                  <a:pt x="6304441" y="2199269"/>
                  <a:pt x="6344826" y="2197340"/>
                </a:cubicBezTo>
                <a:close/>
                <a:moveTo>
                  <a:pt x="5480830" y="56933"/>
                </a:moveTo>
                <a:cubicBezTo>
                  <a:pt x="5593498" y="51549"/>
                  <a:pt x="5706741" y="100407"/>
                  <a:pt x="5779358" y="197553"/>
                </a:cubicBezTo>
                <a:lnTo>
                  <a:pt x="6620826" y="1323265"/>
                </a:lnTo>
                <a:cubicBezTo>
                  <a:pt x="6737012" y="1478699"/>
                  <a:pt x="6705196" y="1698890"/>
                  <a:pt x="6549763" y="1815075"/>
                </a:cubicBezTo>
                <a:lnTo>
                  <a:pt x="1599303" y="5515535"/>
                </a:lnTo>
                <a:cubicBezTo>
                  <a:pt x="1443869" y="5631722"/>
                  <a:pt x="1223679" y="5599906"/>
                  <a:pt x="1107493" y="5444472"/>
                </a:cubicBezTo>
                <a:lnTo>
                  <a:pt x="266025" y="4318760"/>
                </a:lnTo>
                <a:cubicBezTo>
                  <a:pt x="149839" y="4163327"/>
                  <a:pt x="181655" y="3943136"/>
                  <a:pt x="337087" y="3826950"/>
                </a:cubicBezTo>
                <a:lnTo>
                  <a:pt x="5287547" y="126490"/>
                </a:lnTo>
                <a:cubicBezTo>
                  <a:pt x="5345836" y="82920"/>
                  <a:pt x="5413230" y="60163"/>
                  <a:pt x="5480830" y="56933"/>
                </a:cubicBezTo>
                <a:close/>
                <a:moveTo>
                  <a:pt x="3157125" y="240"/>
                </a:moveTo>
                <a:cubicBezTo>
                  <a:pt x="3224433" y="-2976"/>
                  <a:pt x="3292084" y="26211"/>
                  <a:pt x="3335466" y="84246"/>
                </a:cubicBezTo>
                <a:lnTo>
                  <a:pt x="3838159" y="756748"/>
                </a:lnTo>
                <a:cubicBezTo>
                  <a:pt x="3907569" y="849604"/>
                  <a:pt x="3888562" y="981146"/>
                  <a:pt x="3795706" y="1050556"/>
                </a:cubicBezTo>
                <a:lnTo>
                  <a:pt x="838295" y="3261215"/>
                </a:lnTo>
                <a:cubicBezTo>
                  <a:pt x="745439" y="3330625"/>
                  <a:pt x="613898" y="3311618"/>
                  <a:pt x="544488" y="3218762"/>
                </a:cubicBezTo>
                <a:lnTo>
                  <a:pt x="41794" y="2546260"/>
                </a:lnTo>
                <a:cubicBezTo>
                  <a:pt x="-27616" y="2453404"/>
                  <a:pt x="-8609" y="2321862"/>
                  <a:pt x="84247" y="2252452"/>
                </a:cubicBezTo>
                <a:lnTo>
                  <a:pt x="3041658" y="41793"/>
                </a:lnTo>
                <a:cubicBezTo>
                  <a:pt x="3076479" y="15764"/>
                  <a:pt x="3116740" y="2170"/>
                  <a:pt x="3157125" y="240"/>
                </a:cubicBezTo>
                <a:close/>
              </a:path>
            </a:pathLst>
          </a:custGeom>
        </p:spPr>
        <p:txBody>
          <a:bodyPr wrap="square">
            <a:noAutofit/>
          </a:bodyPr>
          <a:lstStyle/>
          <a:p>
            <a:endParaRPr lang="fr-CA"/>
          </a:p>
        </p:txBody>
      </p:sp>
    </p:spTree>
    <p:extLst>
      <p:ext uri="{BB962C8B-B14F-4D97-AF65-F5344CB8AC3E}">
        <p14:creationId xmlns:p14="http://schemas.microsoft.com/office/powerpoint/2010/main" val="658315547"/>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700B5C5-99E2-42A2-AE35-8AFB5E978F5A}" type="datetimeFigureOut">
              <a:rPr lang="fr-FR" smtClean="0"/>
              <a:t>09/02/2017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323608899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4494075" y="636253"/>
            <a:ext cx="7067653" cy="5585494"/>
          </a:xfrm>
          <a:custGeom>
            <a:avLst/>
            <a:gdLst>
              <a:gd name="connsiteX0" fmla="*/ 6344826 w 7067653"/>
              <a:gd name="connsiteY0" fmla="*/ 2197340 h 5585494"/>
              <a:gd name="connsiteX1" fmla="*/ 6523167 w 7067653"/>
              <a:gd name="connsiteY1" fmla="*/ 2281346 h 5585494"/>
              <a:gd name="connsiteX2" fmla="*/ 7025861 w 7067653"/>
              <a:gd name="connsiteY2" fmla="*/ 2953848 h 5585494"/>
              <a:gd name="connsiteX3" fmla="*/ 6983407 w 7067653"/>
              <a:gd name="connsiteY3" fmla="*/ 3247656 h 5585494"/>
              <a:gd name="connsiteX4" fmla="*/ 4025997 w 7067653"/>
              <a:gd name="connsiteY4" fmla="*/ 5458315 h 5585494"/>
              <a:gd name="connsiteX5" fmla="*/ 3732189 w 7067653"/>
              <a:gd name="connsiteY5" fmla="*/ 5415862 h 5585494"/>
              <a:gd name="connsiteX6" fmla="*/ 3229495 w 7067653"/>
              <a:gd name="connsiteY6" fmla="*/ 4743360 h 5585494"/>
              <a:gd name="connsiteX7" fmla="*/ 3271948 w 7067653"/>
              <a:gd name="connsiteY7" fmla="*/ 4449552 h 5585494"/>
              <a:gd name="connsiteX8" fmla="*/ 6229359 w 7067653"/>
              <a:gd name="connsiteY8" fmla="*/ 2238893 h 5585494"/>
              <a:gd name="connsiteX9" fmla="*/ 6344826 w 7067653"/>
              <a:gd name="connsiteY9" fmla="*/ 2197340 h 5585494"/>
              <a:gd name="connsiteX10" fmla="*/ 5480830 w 7067653"/>
              <a:gd name="connsiteY10" fmla="*/ 56933 h 5585494"/>
              <a:gd name="connsiteX11" fmla="*/ 5779358 w 7067653"/>
              <a:gd name="connsiteY11" fmla="*/ 197553 h 5585494"/>
              <a:gd name="connsiteX12" fmla="*/ 6620826 w 7067653"/>
              <a:gd name="connsiteY12" fmla="*/ 1323265 h 5585494"/>
              <a:gd name="connsiteX13" fmla="*/ 6549763 w 7067653"/>
              <a:gd name="connsiteY13" fmla="*/ 1815075 h 5585494"/>
              <a:gd name="connsiteX14" fmla="*/ 1599303 w 7067653"/>
              <a:gd name="connsiteY14" fmla="*/ 5515535 h 5585494"/>
              <a:gd name="connsiteX15" fmla="*/ 1107493 w 7067653"/>
              <a:gd name="connsiteY15" fmla="*/ 5444472 h 5585494"/>
              <a:gd name="connsiteX16" fmla="*/ 266025 w 7067653"/>
              <a:gd name="connsiteY16" fmla="*/ 4318760 h 5585494"/>
              <a:gd name="connsiteX17" fmla="*/ 337087 w 7067653"/>
              <a:gd name="connsiteY17" fmla="*/ 3826950 h 5585494"/>
              <a:gd name="connsiteX18" fmla="*/ 5287547 w 7067653"/>
              <a:gd name="connsiteY18" fmla="*/ 126490 h 5585494"/>
              <a:gd name="connsiteX19" fmla="*/ 5480830 w 7067653"/>
              <a:gd name="connsiteY19" fmla="*/ 56933 h 5585494"/>
              <a:gd name="connsiteX20" fmla="*/ 3157125 w 7067653"/>
              <a:gd name="connsiteY20" fmla="*/ 240 h 5585494"/>
              <a:gd name="connsiteX21" fmla="*/ 3335466 w 7067653"/>
              <a:gd name="connsiteY21" fmla="*/ 84246 h 5585494"/>
              <a:gd name="connsiteX22" fmla="*/ 3838159 w 7067653"/>
              <a:gd name="connsiteY22" fmla="*/ 756748 h 5585494"/>
              <a:gd name="connsiteX23" fmla="*/ 3795706 w 7067653"/>
              <a:gd name="connsiteY23" fmla="*/ 1050556 h 5585494"/>
              <a:gd name="connsiteX24" fmla="*/ 838295 w 7067653"/>
              <a:gd name="connsiteY24" fmla="*/ 3261215 h 5585494"/>
              <a:gd name="connsiteX25" fmla="*/ 544488 w 7067653"/>
              <a:gd name="connsiteY25" fmla="*/ 3218762 h 5585494"/>
              <a:gd name="connsiteX26" fmla="*/ 41794 w 7067653"/>
              <a:gd name="connsiteY26" fmla="*/ 2546260 h 5585494"/>
              <a:gd name="connsiteX27" fmla="*/ 84247 w 7067653"/>
              <a:gd name="connsiteY27" fmla="*/ 2252452 h 5585494"/>
              <a:gd name="connsiteX28" fmla="*/ 3041658 w 7067653"/>
              <a:gd name="connsiteY28" fmla="*/ 41793 h 5585494"/>
              <a:gd name="connsiteX29" fmla="*/ 3157125 w 7067653"/>
              <a:gd name="connsiteY29" fmla="*/ 240 h 5585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067653" h="5585494">
                <a:moveTo>
                  <a:pt x="6344826" y="2197340"/>
                </a:moveTo>
                <a:cubicBezTo>
                  <a:pt x="6412134" y="2194124"/>
                  <a:pt x="6479785" y="2223311"/>
                  <a:pt x="6523167" y="2281346"/>
                </a:cubicBezTo>
                <a:lnTo>
                  <a:pt x="7025861" y="2953848"/>
                </a:lnTo>
                <a:cubicBezTo>
                  <a:pt x="7095270" y="3046704"/>
                  <a:pt x="7076263" y="3178246"/>
                  <a:pt x="6983407" y="3247656"/>
                </a:cubicBezTo>
                <a:lnTo>
                  <a:pt x="4025997" y="5458315"/>
                </a:lnTo>
                <a:cubicBezTo>
                  <a:pt x="3933140" y="5527725"/>
                  <a:pt x="3801599" y="5508718"/>
                  <a:pt x="3732189" y="5415862"/>
                </a:cubicBezTo>
                <a:lnTo>
                  <a:pt x="3229495" y="4743360"/>
                </a:lnTo>
                <a:cubicBezTo>
                  <a:pt x="3160085" y="4650504"/>
                  <a:pt x="3179092" y="4518962"/>
                  <a:pt x="3271948" y="4449552"/>
                </a:cubicBezTo>
                <a:lnTo>
                  <a:pt x="6229359" y="2238893"/>
                </a:lnTo>
                <a:cubicBezTo>
                  <a:pt x="6264180" y="2212864"/>
                  <a:pt x="6304441" y="2199269"/>
                  <a:pt x="6344826" y="2197340"/>
                </a:cubicBezTo>
                <a:close/>
                <a:moveTo>
                  <a:pt x="5480830" y="56933"/>
                </a:moveTo>
                <a:cubicBezTo>
                  <a:pt x="5593498" y="51549"/>
                  <a:pt x="5706741" y="100407"/>
                  <a:pt x="5779358" y="197553"/>
                </a:cubicBezTo>
                <a:lnTo>
                  <a:pt x="6620826" y="1323265"/>
                </a:lnTo>
                <a:cubicBezTo>
                  <a:pt x="6737012" y="1478699"/>
                  <a:pt x="6705196" y="1698890"/>
                  <a:pt x="6549763" y="1815075"/>
                </a:cubicBezTo>
                <a:lnTo>
                  <a:pt x="1599303" y="5515535"/>
                </a:lnTo>
                <a:cubicBezTo>
                  <a:pt x="1443869" y="5631722"/>
                  <a:pt x="1223679" y="5599906"/>
                  <a:pt x="1107493" y="5444472"/>
                </a:cubicBezTo>
                <a:lnTo>
                  <a:pt x="266025" y="4318760"/>
                </a:lnTo>
                <a:cubicBezTo>
                  <a:pt x="149839" y="4163327"/>
                  <a:pt x="181655" y="3943136"/>
                  <a:pt x="337087" y="3826950"/>
                </a:cubicBezTo>
                <a:lnTo>
                  <a:pt x="5287547" y="126490"/>
                </a:lnTo>
                <a:cubicBezTo>
                  <a:pt x="5345836" y="82920"/>
                  <a:pt x="5413230" y="60163"/>
                  <a:pt x="5480830" y="56933"/>
                </a:cubicBezTo>
                <a:close/>
                <a:moveTo>
                  <a:pt x="3157125" y="240"/>
                </a:moveTo>
                <a:cubicBezTo>
                  <a:pt x="3224433" y="-2976"/>
                  <a:pt x="3292084" y="26211"/>
                  <a:pt x="3335466" y="84246"/>
                </a:cubicBezTo>
                <a:lnTo>
                  <a:pt x="3838159" y="756748"/>
                </a:lnTo>
                <a:cubicBezTo>
                  <a:pt x="3907569" y="849604"/>
                  <a:pt x="3888562" y="981146"/>
                  <a:pt x="3795706" y="1050556"/>
                </a:cubicBezTo>
                <a:lnTo>
                  <a:pt x="838295" y="3261215"/>
                </a:lnTo>
                <a:cubicBezTo>
                  <a:pt x="745439" y="3330625"/>
                  <a:pt x="613898" y="3311618"/>
                  <a:pt x="544488" y="3218762"/>
                </a:cubicBezTo>
                <a:lnTo>
                  <a:pt x="41794" y="2546260"/>
                </a:lnTo>
                <a:cubicBezTo>
                  <a:pt x="-27616" y="2453404"/>
                  <a:pt x="-8609" y="2321862"/>
                  <a:pt x="84247" y="2252452"/>
                </a:cubicBezTo>
                <a:lnTo>
                  <a:pt x="3041658" y="41793"/>
                </a:lnTo>
                <a:cubicBezTo>
                  <a:pt x="3076479" y="15764"/>
                  <a:pt x="3116740" y="2170"/>
                  <a:pt x="3157125" y="240"/>
                </a:cubicBezTo>
                <a:close/>
              </a:path>
            </a:pathLst>
          </a:custGeom>
        </p:spPr>
        <p:txBody>
          <a:bodyPr wrap="square">
            <a:noAutofit/>
          </a:bodyPr>
          <a:lstStyle/>
          <a:p>
            <a:endParaRPr lang="fr-CA"/>
          </a:p>
        </p:txBody>
      </p:sp>
    </p:spTree>
    <p:extLst>
      <p:ext uri="{BB962C8B-B14F-4D97-AF65-F5344CB8AC3E}">
        <p14:creationId xmlns:p14="http://schemas.microsoft.com/office/powerpoint/2010/main" val="2725110819"/>
      </p:ext>
    </p:extLst>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5200912" y="0"/>
            <a:ext cx="6991089" cy="6858000"/>
          </a:xfrm>
          <a:custGeom>
            <a:avLst/>
            <a:gdLst>
              <a:gd name="connsiteX0" fmla="*/ 6991089 w 6991089"/>
              <a:gd name="connsiteY0" fmla="*/ 4055065 h 6858000"/>
              <a:gd name="connsiteX1" fmla="*/ 6991089 w 6991089"/>
              <a:gd name="connsiteY1" fmla="*/ 6280088 h 6858000"/>
              <a:gd name="connsiteX2" fmla="*/ 6217960 w 6991089"/>
              <a:gd name="connsiteY2" fmla="*/ 6858000 h 6858000"/>
              <a:gd name="connsiteX3" fmla="*/ 5034961 w 6991089"/>
              <a:gd name="connsiteY3" fmla="*/ 6858000 h 6858000"/>
              <a:gd name="connsiteX4" fmla="*/ 4569853 w 6991089"/>
              <a:gd name="connsiteY4" fmla="*/ 6235780 h 6858000"/>
              <a:gd name="connsiteX5" fmla="*/ 4629926 w 6991089"/>
              <a:gd name="connsiteY5" fmla="*/ 5820030 h 6858000"/>
              <a:gd name="connsiteX6" fmla="*/ 6991089 w 6991089"/>
              <a:gd name="connsiteY6" fmla="*/ 69748 h 6858000"/>
              <a:gd name="connsiteX7" fmla="*/ 6991089 w 6991089"/>
              <a:gd name="connsiteY7" fmla="*/ 3794251 h 6858000"/>
              <a:gd name="connsiteX8" fmla="*/ 2892418 w 6991089"/>
              <a:gd name="connsiteY8" fmla="*/ 6858000 h 6858000"/>
              <a:gd name="connsiteX9" fmla="*/ 1290659 w 6991089"/>
              <a:gd name="connsiteY9" fmla="*/ 6858000 h 6858000"/>
              <a:gd name="connsiteX10" fmla="*/ 376434 w 6991089"/>
              <a:gd name="connsiteY10" fmla="*/ 5634955 h 6858000"/>
              <a:gd name="connsiteX11" fmla="*/ 476990 w 6991089"/>
              <a:gd name="connsiteY11" fmla="*/ 4939026 h 6858000"/>
              <a:gd name="connsiteX12" fmla="*/ 3746047 w 6991089"/>
              <a:gd name="connsiteY12" fmla="*/ 0 h 6858000"/>
              <a:gd name="connsiteX13" fmla="*/ 4986691 w 6991089"/>
              <a:gd name="connsiteY13" fmla="*/ 0 h 6858000"/>
              <a:gd name="connsiteX14" fmla="*/ 5431135 w 6991089"/>
              <a:gd name="connsiteY14" fmla="*/ 594577 h 6858000"/>
              <a:gd name="connsiteX15" fmla="*/ 5371063 w 6991089"/>
              <a:gd name="connsiteY15" fmla="*/ 1010326 h 6858000"/>
              <a:gd name="connsiteX16" fmla="*/ 1186217 w 6991089"/>
              <a:gd name="connsiteY16" fmla="*/ 4138490 h 6858000"/>
              <a:gd name="connsiteX17" fmla="*/ 770470 w 6991089"/>
              <a:gd name="connsiteY17" fmla="*/ 4078417 h 6858000"/>
              <a:gd name="connsiteX18" fmla="*/ 59139 w 6991089"/>
              <a:gd name="connsiteY18" fmla="*/ 3126802 h 6858000"/>
              <a:gd name="connsiteX19" fmla="*/ 119212 w 6991089"/>
              <a:gd name="connsiteY19" fmla="*/ 27110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991089" h="6858000">
                <a:moveTo>
                  <a:pt x="6991089" y="4055065"/>
                </a:moveTo>
                <a:lnTo>
                  <a:pt x="6991089" y="6280088"/>
                </a:lnTo>
                <a:lnTo>
                  <a:pt x="6217960" y="6858000"/>
                </a:lnTo>
                <a:lnTo>
                  <a:pt x="5034961" y="6858000"/>
                </a:lnTo>
                <a:lnTo>
                  <a:pt x="4569853" y="6235780"/>
                </a:lnTo>
                <a:cubicBezTo>
                  <a:pt x="4471635" y="6104385"/>
                  <a:pt x="4498531" y="5918248"/>
                  <a:pt x="4629926" y="5820030"/>
                </a:cubicBezTo>
                <a:close/>
                <a:moveTo>
                  <a:pt x="6991089" y="69748"/>
                </a:moveTo>
                <a:lnTo>
                  <a:pt x="6991089" y="3794251"/>
                </a:lnTo>
                <a:lnTo>
                  <a:pt x="2892418" y="6858000"/>
                </a:lnTo>
                <a:lnTo>
                  <a:pt x="1290659" y="6858000"/>
                </a:lnTo>
                <a:lnTo>
                  <a:pt x="376434" y="5634955"/>
                </a:lnTo>
                <a:cubicBezTo>
                  <a:pt x="212027" y="5415011"/>
                  <a:pt x="257048" y="5103433"/>
                  <a:pt x="476990" y="4939026"/>
                </a:cubicBezTo>
                <a:close/>
                <a:moveTo>
                  <a:pt x="3746047" y="0"/>
                </a:moveTo>
                <a:lnTo>
                  <a:pt x="4986691" y="0"/>
                </a:lnTo>
                <a:lnTo>
                  <a:pt x="5431135" y="594577"/>
                </a:lnTo>
                <a:cubicBezTo>
                  <a:pt x="5529353" y="725971"/>
                  <a:pt x="5502457" y="912108"/>
                  <a:pt x="5371063" y="1010326"/>
                </a:cubicBezTo>
                <a:lnTo>
                  <a:pt x="1186217" y="4138490"/>
                </a:lnTo>
                <a:cubicBezTo>
                  <a:pt x="1054823" y="4236707"/>
                  <a:pt x="868687" y="4209812"/>
                  <a:pt x="770470" y="4078417"/>
                </a:cubicBezTo>
                <a:lnTo>
                  <a:pt x="59139" y="3126802"/>
                </a:lnTo>
                <a:cubicBezTo>
                  <a:pt x="-39078" y="2995407"/>
                  <a:pt x="-12183" y="2809270"/>
                  <a:pt x="119212" y="2711053"/>
                </a:cubicBezTo>
                <a:close/>
              </a:path>
            </a:pathLst>
          </a:custGeom>
        </p:spPr>
        <p:txBody>
          <a:bodyPr wrap="square">
            <a:noAutofit/>
          </a:bodyPr>
          <a:lstStyle/>
          <a:p>
            <a:endParaRPr lang="fr-CA"/>
          </a:p>
        </p:txBody>
      </p:sp>
    </p:spTree>
    <p:extLst>
      <p:ext uri="{BB962C8B-B14F-4D97-AF65-F5344CB8AC3E}">
        <p14:creationId xmlns:p14="http://schemas.microsoft.com/office/powerpoint/2010/main" val="3989249169"/>
      </p:ext>
    </p:extLst>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22" name="Picture Placeholder 21"/>
          <p:cNvSpPr>
            <a:spLocks noGrp="1"/>
          </p:cNvSpPr>
          <p:nvPr>
            <p:ph type="pic" sz="quarter" idx="10"/>
          </p:nvPr>
        </p:nvSpPr>
        <p:spPr>
          <a:xfrm>
            <a:off x="5569178" y="-943897"/>
            <a:ext cx="7232421" cy="8643453"/>
          </a:xfrm>
          <a:custGeom>
            <a:avLst/>
            <a:gdLst>
              <a:gd name="connsiteX0" fmla="*/ 3007077 w 5771797"/>
              <a:gd name="connsiteY0" fmla="*/ 5910086 h 6897864"/>
              <a:gd name="connsiteX1" fmla="*/ 3167944 w 5771797"/>
              <a:gd name="connsiteY1" fmla="*/ 6070953 h 6897864"/>
              <a:gd name="connsiteX2" fmla="*/ 3007077 w 5771797"/>
              <a:gd name="connsiteY2" fmla="*/ 6231820 h 6897864"/>
              <a:gd name="connsiteX3" fmla="*/ 2846210 w 5771797"/>
              <a:gd name="connsiteY3" fmla="*/ 6070953 h 6897864"/>
              <a:gd name="connsiteX4" fmla="*/ 3007077 w 5771797"/>
              <a:gd name="connsiteY4" fmla="*/ 5910086 h 6897864"/>
              <a:gd name="connsiteX5" fmla="*/ 1482372 w 5771797"/>
              <a:gd name="connsiteY5" fmla="*/ 4192764 h 6897864"/>
              <a:gd name="connsiteX6" fmla="*/ 2834922 w 5771797"/>
              <a:gd name="connsiteY6" fmla="*/ 5545314 h 6897864"/>
              <a:gd name="connsiteX7" fmla="*/ 1482372 w 5771797"/>
              <a:gd name="connsiteY7" fmla="*/ 6897864 h 6897864"/>
              <a:gd name="connsiteX8" fmla="*/ 129822 w 5771797"/>
              <a:gd name="connsiteY8" fmla="*/ 5545314 h 6897864"/>
              <a:gd name="connsiteX9" fmla="*/ 1482372 w 5771797"/>
              <a:gd name="connsiteY9" fmla="*/ 4192764 h 6897864"/>
              <a:gd name="connsiteX10" fmla="*/ 3912835 w 5771797"/>
              <a:gd name="connsiteY10" fmla="*/ 4181475 h 6897864"/>
              <a:gd name="connsiteX11" fmla="*/ 4903435 w 5771797"/>
              <a:gd name="connsiteY11" fmla="*/ 5172075 h 6897864"/>
              <a:gd name="connsiteX12" fmla="*/ 3912835 w 5771797"/>
              <a:gd name="connsiteY12" fmla="*/ 6162675 h 6897864"/>
              <a:gd name="connsiteX13" fmla="*/ 2922235 w 5771797"/>
              <a:gd name="connsiteY13" fmla="*/ 5172075 h 6897864"/>
              <a:gd name="connsiteX14" fmla="*/ 3912835 w 5771797"/>
              <a:gd name="connsiteY14" fmla="*/ 4181475 h 6897864"/>
              <a:gd name="connsiteX15" fmla="*/ 4829882 w 5771797"/>
              <a:gd name="connsiteY15" fmla="*/ 4147608 h 6897864"/>
              <a:gd name="connsiteX16" fmla="*/ 4990749 w 5771797"/>
              <a:gd name="connsiteY16" fmla="*/ 4308475 h 6897864"/>
              <a:gd name="connsiteX17" fmla="*/ 4829882 w 5771797"/>
              <a:gd name="connsiteY17" fmla="*/ 4469342 h 6897864"/>
              <a:gd name="connsiteX18" fmla="*/ 4669015 w 5771797"/>
              <a:gd name="connsiteY18" fmla="*/ 4308475 h 6897864"/>
              <a:gd name="connsiteX19" fmla="*/ 4829882 w 5771797"/>
              <a:gd name="connsiteY19" fmla="*/ 4147608 h 6897864"/>
              <a:gd name="connsiteX20" fmla="*/ 4473222 w 5771797"/>
              <a:gd name="connsiteY20" fmla="*/ 3209395 h 6897864"/>
              <a:gd name="connsiteX21" fmla="*/ 4942329 w 5771797"/>
              <a:gd name="connsiteY21" fmla="*/ 3678502 h 6897864"/>
              <a:gd name="connsiteX22" fmla="*/ 4473222 w 5771797"/>
              <a:gd name="connsiteY22" fmla="*/ 4147609 h 6897864"/>
              <a:gd name="connsiteX23" fmla="*/ 4004115 w 5771797"/>
              <a:gd name="connsiteY23" fmla="*/ 3678502 h 6897864"/>
              <a:gd name="connsiteX24" fmla="*/ 4473222 w 5771797"/>
              <a:gd name="connsiteY24" fmla="*/ 3209395 h 6897864"/>
              <a:gd name="connsiteX25" fmla="*/ 676275 w 5771797"/>
              <a:gd name="connsiteY25" fmla="*/ 2930702 h 6897864"/>
              <a:gd name="connsiteX26" fmla="*/ 1352550 w 5771797"/>
              <a:gd name="connsiteY26" fmla="*/ 3606976 h 6897864"/>
              <a:gd name="connsiteX27" fmla="*/ 676275 w 5771797"/>
              <a:gd name="connsiteY27" fmla="*/ 4283251 h 6897864"/>
              <a:gd name="connsiteX28" fmla="*/ 0 w 5771797"/>
              <a:gd name="connsiteY28" fmla="*/ 3606976 h 6897864"/>
              <a:gd name="connsiteX29" fmla="*/ 676275 w 5771797"/>
              <a:gd name="connsiteY29" fmla="*/ 2930702 h 6897864"/>
              <a:gd name="connsiteX30" fmla="*/ 1052689 w 5771797"/>
              <a:gd name="connsiteY30" fmla="*/ 2504193 h 6897864"/>
              <a:gd name="connsiteX31" fmla="*/ 1213556 w 5771797"/>
              <a:gd name="connsiteY31" fmla="*/ 2665060 h 6897864"/>
              <a:gd name="connsiteX32" fmla="*/ 1052689 w 5771797"/>
              <a:gd name="connsiteY32" fmla="*/ 2825927 h 6897864"/>
              <a:gd name="connsiteX33" fmla="*/ 891822 w 5771797"/>
              <a:gd name="connsiteY33" fmla="*/ 2665060 h 6897864"/>
              <a:gd name="connsiteX34" fmla="*/ 1052689 w 5771797"/>
              <a:gd name="connsiteY34" fmla="*/ 2504193 h 6897864"/>
              <a:gd name="connsiteX35" fmla="*/ 2682522 w 5771797"/>
              <a:gd name="connsiteY35" fmla="*/ 1682927 h 6897864"/>
              <a:gd name="connsiteX36" fmla="*/ 4035072 w 5771797"/>
              <a:gd name="connsiteY36" fmla="*/ 3035476 h 6897864"/>
              <a:gd name="connsiteX37" fmla="*/ 2682522 w 5771797"/>
              <a:gd name="connsiteY37" fmla="*/ 4388026 h 6897864"/>
              <a:gd name="connsiteX38" fmla="*/ 1329972 w 5771797"/>
              <a:gd name="connsiteY38" fmla="*/ 3035476 h 6897864"/>
              <a:gd name="connsiteX39" fmla="*/ 2682522 w 5771797"/>
              <a:gd name="connsiteY39" fmla="*/ 1682927 h 6897864"/>
              <a:gd name="connsiteX40" fmla="*/ 4876447 w 5771797"/>
              <a:gd name="connsiteY40" fmla="*/ 1352728 h 6897864"/>
              <a:gd name="connsiteX41" fmla="*/ 5771797 w 5771797"/>
              <a:gd name="connsiteY41" fmla="*/ 2248078 h 6897864"/>
              <a:gd name="connsiteX42" fmla="*/ 4876447 w 5771797"/>
              <a:gd name="connsiteY42" fmla="*/ 3143427 h 6897864"/>
              <a:gd name="connsiteX43" fmla="*/ 3981097 w 5771797"/>
              <a:gd name="connsiteY43" fmla="*/ 2248078 h 6897864"/>
              <a:gd name="connsiteX44" fmla="*/ 4876447 w 5771797"/>
              <a:gd name="connsiteY44" fmla="*/ 1352728 h 6897864"/>
              <a:gd name="connsiteX45" fmla="*/ 2168260 w 5771797"/>
              <a:gd name="connsiteY45" fmla="*/ 733424 h 6897864"/>
              <a:gd name="connsiteX46" fmla="*/ 2637367 w 5771797"/>
              <a:gd name="connsiteY46" fmla="*/ 1202531 h 6897864"/>
              <a:gd name="connsiteX47" fmla="*/ 2168260 w 5771797"/>
              <a:gd name="connsiteY47" fmla="*/ 1671638 h 6897864"/>
              <a:gd name="connsiteX48" fmla="*/ 1699153 w 5771797"/>
              <a:gd name="connsiteY48" fmla="*/ 1202531 h 6897864"/>
              <a:gd name="connsiteX49" fmla="*/ 2168260 w 5771797"/>
              <a:gd name="connsiteY49" fmla="*/ 733424 h 6897864"/>
              <a:gd name="connsiteX50" fmla="*/ 2476500 w 5771797"/>
              <a:gd name="connsiteY50" fmla="*/ 411691 h 6897864"/>
              <a:gd name="connsiteX51" fmla="*/ 2637367 w 5771797"/>
              <a:gd name="connsiteY51" fmla="*/ 572558 h 6897864"/>
              <a:gd name="connsiteX52" fmla="*/ 2476500 w 5771797"/>
              <a:gd name="connsiteY52" fmla="*/ 733425 h 6897864"/>
              <a:gd name="connsiteX53" fmla="*/ 2315633 w 5771797"/>
              <a:gd name="connsiteY53" fmla="*/ 572558 h 6897864"/>
              <a:gd name="connsiteX54" fmla="*/ 2476500 w 5771797"/>
              <a:gd name="connsiteY54" fmla="*/ 411691 h 6897864"/>
              <a:gd name="connsiteX55" fmla="*/ 3577872 w 5771797"/>
              <a:gd name="connsiteY55" fmla="*/ 0 h 6897864"/>
              <a:gd name="connsiteX56" fmla="*/ 4473222 w 5771797"/>
              <a:gd name="connsiteY56" fmla="*/ 895349 h 6897864"/>
              <a:gd name="connsiteX57" fmla="*/ 3577872 w 5771797"/>
              <a:gd name="connsiteY57" fmla="*/ 1790699 h 6897864"/>
              <a:gd name="connsiteX58" fmla="*/ 2682522 w 5771797"/>
              <a:gd name="connsiteY58" fmla="*/ 895349 h 6897864"/>
              <a:gd name="connsiteX59" fmla="*/ 3577872 w 5771797"/>
              <a:gd name="connsiteY59" fmla="*/ 0 h 6897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71797" h="6897864">
                <a:moveTo>
                  <a:pt x="3007077" y="5910086"/>
                </a:moveTo>
                <a:cubicBezTo>
                  <a:pt x="3095921" y="5910086"/>
                  <a:pt x="3167944" y="5982109"/>
                  <a:pt x="3167944" y="6070953"/>
                </a:cubicBezTo>
                <a:cubicBezTo>
                  <a:pt x="3167944" y="6159797"/>
                  <a:pt x="3095921" y="6231820"/>
                  <a:pt x="3007077" y="6231820"/>
                </a:cubicBezTo>
                <a:cubicBezTo>
                  <a:pt x="2918233" y="6231820"/>
                  <a:pt x="2846210" y="6159797"/>
                  <a:pt x="2846210" y="6070953"/>
                </a:cubicBezTo>
                <a:cubicBezTo>
                  <a:pt x="2846210" y="5982109"/>
                  <a:pt x="2918233" y="5910086"/>
                  <a:pt x="3007077" y="5910086"/>
                </a:cubicBezTo>
                <a:close/>
                <a:moveTo>
                  <a:pt x="1482372" y="4192764"/>
                </a:moveTo>
                <a:cubicBezTo>
                  <a:pt x="2229365" y="4192764"/>
                  <a:pt x="2834922" y="4798321"/>
                  <a:pt x="2834922" y="5545314"/>
                </a:cubicBezTo>
                <a:cubicBezTo>
                  <a:pt x="2834922" y="6292307"/>
                  <a:pt x="2229365" y="6897864"/>
                  <a:pt x="1482372" y="6897864"/>
                </a:cubicBezTo>
                <a:cubicBezTo>
                  <a:pt x="735379" y="6897864"/>
                  <a:pt x="129822" y="6292307"/>
                  <a:pt x="129822" y="5545314"/>
                </a:cubicBezTo>
                <a:cubicBezTo>
                  <a:pt x="129822" y="4798321"/>
                  <a:pt x="735379" y="4192764"/>
                  <a:pt x="1482372" y="4192764"/>
                </a:cubicBezTo>
                <a:close/>
                <a:moveTo>
                  <a:pt x="3912835" y="4181475"/>
                </a:moveTo>
                <a:cubicBezTo>
                  <a:pt x="4459928" y="4181475"/>
                  <a:pt x="4903435" y="4624982"/>
                  <a:pt x="4903435" y="5172075"/>
                </a:cubicBezTo>
                <a:cubicBezTo>
                  <a:pt x="4903435" y="5719168"/>
                  <a:pt x="4459928" y="6162675"/>
                  <a:pt x="3912835" y="6162675"/>
                </a:cubicBezTo>
                <a:cubicBezTo>
                  <a:pt x="3365742" y="6162675"/>
                  <a:pt x="2922235" y="5719168"/>
                  <a:pt x="2922235" y="5172075"/>
                </a:cubicBezTo>
                <a:cubicBezTo>
                  <a:pt x="2922235" y="4624982"/>
                  <a:pt x="3365742" y="4181475"/>
                  <a:pt x="3912835" y="4181475"/>
                </a:cubicBezTo>
                <a:close/>
                <a:moveTo>
                  <a:pt x="4829882" y="4147608"/>
                </a:moveTo>
                <a:cubicBezTo>
                  <a:pt x="4918726" y="4147608"/>
                  <a:pt x="4990749" y="4219631"/>
                  <a:pt x="4990749" y="4308475"/>
                </a:cubicBezTo>
                <a:cubicBezTo>
                  <a:pt x="4990749" y="4397319"/>
                  <a:pt x="4918726" y="4469342"/>
                  <a:pt x="4829882" y="4469342"/>
                </a:cubicBezTo>
                <a:cubicBezTo>
                  <a:pt x="4741038" y="4469342"/>
                  <a:pt x="4669015" y="4397319"/>
                  <a:pt x="4669015" y="4308475"/>
                </a:cubicBezTo>
                <a:cubicBezTo>
                  <a:pt x="4669015" y="4219631"/>
                  <a:pt x="4741038" y="4147608"/>
                  <a:pt x="4829882" y="4147608"/>
                </a:cubicBezTo>
                <a:close/>
                <a:moveTo>
                  <a:pt x="4473222" y="3209395"/>
                </a:moveTo>
                <a:cubicBezTo>
                  <a:pt x="4732303" y="3209395"/>
                  <a:pt x="4942329" y="3419421"/>
                  <a:pt x="4942329" y="3678502"/>
                </a:cubicBezTo>
                <a:cubicBezTo>
                  <a:pt x="4942329" y="3937583"/>
                  <a:pt x="4732303" y="4147609"/>
                  <a:pt x="4473222" y="4147609"/>
                </a:cubicBezTo>
                <a:cubicBezTo>
                  <a:pt x="4214141" y="4147609"/>
                  <a:pt x="4004115" y="3937583"/>
                  <a:pt x="4004115" y="3678502"/>
                </a:cubicBezTo>
                <a:cubicBezTo>
                  <a:pt x="4004115" y="3419421"/>
                  <a:pt x="4214141" y="3209395"/>
                  <a:pt x="4473222" y="3209395"/>
                </a:cubicBezTo>
                <a:close/>
                <a:moveTo>
                  <a:pt x="676275" y="2930702"/>
                </a:moveTo>
                <a:cubicBezTo>
                  <a:pt x="1049771" y="2930702"/>
                  <a:pt x="1352550" y="3233480"/>
                  <a:pt x="1352550" y="3606976"/>
                </a:cubicBezTo>
                <a:cubicBezTo>
                  <a:pt x="1352550" y="3980472"/>
                  <a:pt x="1049771" y="4283251"/>
                  <a:pt x="676275" y="4283251"/>
                </a:cubicBezTo>
                <a:cubicBezTo>
                  <a:pt x="302779" y="4283251"/>
                  <a:pt x="0" y="3980472"/>
                  <a:pt x="0" y="3606976"/>
                </a:cubicBezTo>
                <a:cubicBezTo>
                  <a:pt x="0" y="3233480"/>
                  <a:pt x="302779" y="2930702"/>
                  <a:pt x="676275" y="2930702"/>
                </a:cubicBezTo>
                <a:close/>
                <a:moveTo>
                  <a:pt x="1052689" y="2504193"/>
                </a:moveTo>
                <a:cubicBezTo>
                  <a:pt x="1141533" y="2504193"/>
                  <a:pt x="1213556" y="2576216"/>
                  <a:pt x="1213556" y="2665060"/>
                </a:cubicBezTo>
                <a:cubicBezTo>
                  <a:pt x="1213556" y="2753904"/>
                  <a:pt x="1141533" y="2825927"/>
                  <a:pt x="1052689" y="2825927"/>
                </a:cubicBezTo>
                <a:cubicBezTo>
                  <a:pt x="963845" y="2825927"/>
                  <a:pt x="891822" y="2753904"/>
                  <a:pt x="891822" y="2665060"/>
                </a:cubicBezTo>
                <a:cubicBezTo>
                  <a:pt x="891822" y="2576216"/>
                  <a:pt x="963845" y="2504193"/>
                  <a:pt x="1052689" y="2504193"/>
                </a:cubicBezTo>
                <a:close/>
                <a:moveTo>
                  <a:pt x="2682522" y="1682927"/>
                </a:moveTo>
                <a:cubicBezTo>
                  <a:pt x="3429515" y="1682927"/>
                  <a:pt x="4035072" y="2288484"/>
                  <a:pt x="4035072" y="3035476"/>
                </a:cubicBezTo>
                <a:cubicBezTo>
                  <a:pt x="4035072" y="3782469"/>
                  <a:pt x="3429515" y="4388026"/>
                  <a:pt x="2682522" y="4388026"/>
                </a:cubicBezTo>
                <a:cubicBezTo>
                  <a:pt x="1935529" y="4388026"/>
                  <a:pt x="1329972" y="3782469"/>
                  <a:pt x="1329972" y="3035476"/>
                </a:cubicBezTo>
                <a:cubicBezTo>
                  <a:pt x="1329972" y="2288484"/>
                  <a:pt x="1935529" y="1682927"/>
                  <a:pt x="2682522" y="1682927"/>
                </a:cubicBezTo>
                <a:close/>
                <a:moveTo>
                  <a:pt x="4876447" y="1352728"/>
                </a:moveTo>
                <a:cubicBezTo>
                  <a:pt x="5370935" y="1352728"/>
                  <a:pt x="5771797" y="1753590"/>
                  <a:pt x="5771797" y="2248078"/>
                </a:cubicBezTo>
                <a:cubicBezTo>
                  <a:pt x="5771797" y="2742565"/>
                  <a:pt x="5370935" y="3143427"/>
                  <a:pt x="4876447" y="3143427"/>
                </a:cubicBezTo>
                <a:cubicBezTo>
                  <a:pt x="4381959" y="3143427"/>
                  <a:pt x="3981097" y="2742565"/>
                  <a:pt x="3981097" y="2248078"/>
                </a:cubicBezTo>
                <a:cubicBezTo>
                  <a:pt x="3981097" y="1753590"/>
                  <a:pt x="4381959" y="1352728"/>
                  <a:pt x="4876447" y="1352728"/>
                </a:cubicBezTo>
                <a:close/>
                <a:moveTo>
                  <a:pt x="2168260" y="733424"/>
                </a:moveTo>
                <a:cubicBezTo>
                  <a:pt x="2427341" y="733424"/>
                  <a:pt x="2637367" y="943450"/>
                  <a:pt x="2637367" y="1202531"/>
                </a:cubicBezTo>
                <a:cubicBezTo>
                  <a:pt x="2637367" y="1461612"/>
                  <a:pt x="2427341" y="1671638"/>
                  <a:pt x="2168260" y="1671638"/>
                </a:cubicBezTo>
                <a:cubicBezTo>
                  <a:pt x="1909179" y="1671638"/>
                  <a:pt x="1699153" y="1461612"/>
                  <a:pt x="1699153" y="1202531"/>
                </a:cubicBezTo>
                <a:cubicBezTo>
                  <a:pt x="1699153" y="943450"/>
                  <a:pt x="1909179" y="733424"/>
                  <a:pt x="2168260" y="733424"/>
                </a:cubicBezTo>
                <a:close/>
                <a:moveTo>
                  <a:pt x="2476500" y="411691"/>
                </a:moveTo>
                <a:cubicBezTo>
                  <a:pt x="2565344" y="411691"/>
                  <a:pt x="2637367" y="483714"/>
                  <a:pt x="2637367" y="572558"/>
                </a:cubicBezTo>
                <a:cubicBezTo>
                  <a:pt x="2637367" y="661402"/>
                  <a:pt x="2565344" y="733425"/>
                  <a:pt x="2476500" y="733425"/>
                </a:cubicBezTo>
                <a:cubicBezTo>
                  <a:pt x="2387656" y="733425"/>
                  <a:pt x="2315633" y="661402"/>
                  <a:pt x="2315633" y="572558"/>
                </a:cubicBezTo>
                <a:cubicBezTo>
                  <a:pt x="2315633" y="483714"/>
                  <a:pt x="2387656" y="411691"/>
                  <a:pt x="2476500" y="411691"/>
                </a:cubicBezTo>
                <a:close/>
                <a:moveTo>
                  <a:pt x="3577872" y="0"/>
                </a:moveTo>
                <a:cubicBezTo>
                  <a:pt x="4072360" y="0"/>
                  <a:pt x="4473222" y="400861"/>
                  <a:pt x="4473222" y="895349"/>
                </a:cubicBezTo>
                <a:cubicBezTo>
                  <a:pt x="4473222" y="1389837"/>
                  <a:pt x="4072360" y="1790699"/>
                  <a:pt x="3577872" y="1790699"/>
                </a:cubicBezTo>
                <a:cubicBezTo>
                  <a:pt x="3083384" y="1790699"/>
                  <a:pt x="2682522" y="1389837"/>
                  <a:pt x="2682522" y="895349"/>
                </a:cubicBezTo>
                <a:cubicBezTo>
                  <a:pt x="2682522" y="400861"/>
                  <a:pt x="3083384" y="0"/>
                  <a:pt x="3577872" y="0"/>
                </a:cubicBezTo>
                <a:close/>
              </a:path>
            </a:pathLst>
          </a:custGeom>
        </p:spPr>
        <p:txBody>
          <a:bodyPr wrap="square">
            <a:noAutofit/>
          </a:bodyPr>
          <a:lstStyle/>
          <a:p>
            <a:endParaRPr lang="fr-CA"/>
          </a:p>
        </p:txBody>
      </p:sp>
    </p:spTree>
    <p:extLst>
      <p:ext uri="{BB962C8B-B14F-4D97-AF65-F5344CB8AC3E}">
        <p14:creationId xmlns:p14="http://schemas.microsoft.com/office/powerpoint/2010/main" val="4174163526"/>
      </p:ext>
    </p:extLst>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8902700" y="336550"/>
            <a:ext cx="2908300" cy="6184900"/>
          </a:xfrm>
          <a:custGeom>
            <a:avLst/>
            <a:gdLst>
              <a:gd name="connsiteX0" fmla="*/ 192617 w 2908300"/>
              <a:gd name="connsiteY0" fmla="*/ 0 h 6184900"/>
              <a:gd name="connsiteX1" fmla="*/ 2715683 w 2908300"/>
              <a:gd name="connsiteY1" fmla="*/ 0 h 6184900"/>
              <a:gd name="connsiteX2" fmla="*/ 2908300 w 2908300"/>
              <a:gd name="connsiteY2" fmla="*/ 192617 h 6184900"/>
              <a:gd name="connsiteX3" fmla="*/ 2908300 w 2908300"/>
              <a:gd name="connsiteY3" fmla="*/ 5992283 h 6184900"/>
              <a:gd name="connsiteX4" fmla="*/ 2715683 w 2908300"/>
              <a:gd name="connsiteY4" fmla="*/ 6184900 h 6184900"/>
              <a:gd name="connsiteX5" fmla="*/ 192617 w 2908300"/>
              <a:gd name="connsiteY5" fmla="*/ 6184900 h 6184900"/>
              <a:gd name="connsiteX6" fmla="*/ 0 w 2908300"/>
              <a:gd name="connsiteY6" fmla="*/ 5992283 h 6184900"/>
              <a:gd name="connsiteX7" fmla="*/ 0 w 2908300"/>
              <a:gd name="connsiteY7" fmla="*/ 192617 h 6184900"/>
              <a:gd name="connsiteX8" fmla="*/ 192617 w 2908300"/>
              <a:gd name="connsiteY8" fmla="*/ 0 h 618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8300" h="6184900">
                <a:moveTo>
                  <a:pt x="192617" y="0"/>
                </a:moveTo>
                <a:lnTo>
                  <a:pt x="2715683" y="0"/>
                </a:lnTo>
                <a:cubicBezTo>
                  <a:pt x="2822062" y="0"/>
                  <a:pt x="2908300" y="86238"/>
                  <a:pt x="2908300" y="192617"/>
                </a:cubicBezTo>
                <a:lnTo>
                  <a:pt x="2908300" y="5992283"/>
                </a:lnTo>
                <a:cubicBezTo>
                  <a:pt x="2908300" y="6098662"/>
                  <a:pt x="2822062" y="6184900"/>
                  <a:pt x="2715683" y="6184900"/>
                </a:cubicBezTo>
                <a:lnTo>
                  <a:pt x="192617" y="6184900"/>
                </a:lnTo>
                <a:cubicBezTo>
                  <a:pt x="86238" y="6184900"/>
                  <a:pt x="0" y="6098662"/>
                  <a:pt x="0" y="5992283"/>
                </a:cubicBezTo>
                <a:lnTo>
                  <a:pt x="0" y="192617"/>
                </a:lnTo>
                <a:cubicBezTo>
                  <a:pt x="0" y="86238"/>
                  <a:pt x="86238" y="0"/>
                  <a:pt x="192617" y="0"/>
                </a:cubicBez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2857500" y="336550"/>
            <a:ext cx="2908300" cy="6184900"/>
          </a:xfrm>
          <a:custGeom>
            <a:avLst/>
            <a:gdLst>
              <a:gd name="connsiteX0" fmla="*/ 192617 w 2908300"/>
              <a:gd name="connsiteY0" fmla="*/ 0 h 6184900"/>
              <a:gd name="connsiteX1" fmla="*/ 2715683 w 2908300"/>
              <a:gd name="connsiteY1" fmla="*/ 0 h 6184900"/>
              <a:gd name="connsiteX2" fmla="*/ 2908300 w 2908300"/>
              <a:gd name="connsiteY2" fmla="*/ 192617 h 6184900"/>
              <a:gd name="connsiteX3" fmla="*/ 2908300 w 2908300"/>
              <a:gd name="connsiteY3" fmla="*/ 5992283 h 6184900"/>
              <a:gd name="connsiteX4" fmla="*/ 2715683 w 2908300"/>
              <a:gd name="connsiteY4" fmla="*/ 6184900 h 6184900"/>
              <a:gd name="connsiteX5" fmla="*/ 192617 w 2908300"/>
              <a:gd name="connsiteY5" fmla="*/ 6184900 h 6184900"/>
              <a:gd name="connsiteX6" fmla="*/ 0 w 2908300"/>
              <a:gd name="connsiteY6" fmla="*/ 5992283 h 6184900"/>
              <a:gd name="connsiteX7" fmla="*/ 0 w 2908300"/>
              <a:gd name="connsiteY7" fmla="*/ 192617 h 6184900"/>
              <a:gd name="connsiteX8" fmla="*/ 192617 w 2908300"/>
              <a:gd name="connsiteY8" fmla="*/ 0 h 618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8300" h="6184900">
                <a:moveTo>
                  <a:pt x="192617" y="0"/>
                </a:moveTo>
                <a:lnTo>
                  <a:pt x="2715683" y="0"/>
                </a:lnTo>
                <a:cubicBezTo>
                  <a:pt x="2822062" y="0"/>
                  <a:pt x="2908300" y="86238"/>
                  <a:pt x="2908300" y="192617"/>
                </a:cubicBezTo>
                <a:lnTo>
                  <a:pt x="2908300" y="5992283"/>
                </a:lnTo>
                <a:cubicBezTo>
                  <a:pt x="2908300" y="6098662"/>
                  <a:pt x="2822062" y="6184900"/>
                  <a:pt x="2715683" y="6184900"/>
                </a:cubicBezTo>
                <a:lnTo>
                  <a:pt x="192617" y="6184900"/>
                </a:lnTo>
                <a:cubicBezTo>
                  <a:pt x="86238" y="6184900"/>
                  <a:pt x="0" y="6098662"/>
                  <a:pt x="0" y="5992283"/>
                </a:cubicBezTo>
                <a:lnTo>
                  <a:pt x="0" y="192617"/>
                </a:lnTo>
                <a:cubicBezTo>
                  <a:pt x="0" y="86238"/>
                  <a:pt x="86238" y="0"/>
                  <a:pt x="192617" y="0"/>
                </a:cubicBez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5880100" y="336550"/>
            <a:ext cx="2908300" cy="6184900"/>
          </a:xfrm>
          <a:custGeom>
            <a:avLst/>
            <a:gdLst>
              <a:gd name="connsiteX0" fmla="*/ 192617 w 2908300"/>
              <a:gd name="connsiteY0" fmla="*/ 0 h 6184900"/>
              <a:gd name="connsiteX1" fmla="*/ 2715683 w 2908300"/>
              <a:gd name="connsiteY1" fmla="*/ 0 h 6184900"/>
              <a:gd name="connsiteX2" fmla="*/ 2908300 w 2908300"/>
              <a:gd name="connsiteY2" fmla="*/ 192617 h 6184900"/>
              <a:gd name="connsiteX3" fmla="*/ 2908300 w 2908300"/>
              <a:gd name="connsiteY3" fmla="*/ 5992283 h 6184900"/>
              <a:gd name="connsiteX4" fmla="*/ 2715683 w 2908300"/>
              <a:gd name="connsiteY4" fmla="*/ 6184900 h 6184900"/>
              <a:gd name="connsiteX5" fmla="*/ 192617 w 2908300"/>
              <a:gd name="connsiteY5" fmla="*/ 6184900 h 6184900"/>
              <a:gd name="connsiteX6" fmla="*/ 0 w 2908300"/>
              <a:gd name="connsiteY6" fmla="*/ 5992283 h 6184900"/>
              <a:gd name="connsiteX7" fmla="*/ 0 w 2908300"/>
              <a:gd name="connsiteY7" fmla="*/ 192617 h 6184900"/>
              <a:gd name="connsiteX8" fmla="*/ 192617 w 2908300"/>
              <a:gd name="connsiteY8" fmla="*/ 0 h 618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08300" h="6184900">
                <a:moveTo>
                  <a:pt x="192617" y="0"/>
                </a:moveTo>
                <a:lnTo>
                  <a:pt x="2715683" y="0"/>
                </a:lnTo>
                <a:cubicBezTo>
                  <a:pt x="2822062" y="0"/>
                  <a:pt x="2908300" y="86238"/>
                  <a:pt x="2908300" y="192617"/>
                </a:cubicBezTo>
                <a:lnTo>
                  <a:pt x="2908300" y="5992283"/>
                </a:lnTo>
                <a:cubicBezTo>
                  <a:pt x="2908300" y="6098662"/>
                  <a:pt x="2822062" y="6184900"/>
                  <a:pt x="2715683" y="6184900"/>
                </a:cubicBezTo>
                <a:lnTo>
                  <a:pt x="192617" y="6184900"/>
                </a:lnTo>
                <a:cubicBezTo>
                  <a:pt x="86238" y="6184900"/>
                  <a:pt x="0" y="6098662"/>
                  <a:pt x="0" y="5992283"/>
                </a:cubicBezTo>
                <a:lnTo>
                  <a:pt x="0" y="192617"/>
                </a:lnTo>
                <a:cubicBezTo>
                  <a:pt x="0" y="86238"/>
                  <a:pt x="86238" y="0"/>
                  <a:pt x="192617" y="0"/>
                </a:cubicBezTo>
                <a:close/>
              </a:path>
            </a:pathLst>
          </a:custGeom>
        </p:spPr>
        <p:txBody>
          <a:bodyPr wrap="square">
            <a:noAutofit/>
          </a:bodyPr>
          <a:lstStyle/>
          <a:p>
            <a:endParaRPr lang="fr-CA"/>
          </a:p>
        </p:txBody>
      </p:sp>
    </p:spTree>
    <p:extLst>
      <p:ext uri="{BB962C8B-B14F-4D97-AF65-F5344CB8AC3E}">
        <p14:creationId xmlns:p14="http://schemas.microsoft.com/office/powerpoint/2010/main" val="69890983"/>
      </p:ext>
    </p:extLst>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016500" y="406401"/>
            <a:ext cx="6819900" cy="2886635"/>
          </a:xfrm>
          <a:custGeom>
            <a:avLst/>
            <a:gdLst>
              <a:gd name="connsiteX0" fmla="*/ 230094 w 6819900"/>
              <a:gd name="connsiteY0" fmla="*/ 0 h 2886635"/>
              <a:gd name="connsiteX1" fmla="*/ 6589806 w 6819900"/>
              <a:gd name="connsiteY1" fmla="*/ 0 h 2886635"/>
              <a:gd name="connsiteX2" fmla="*/ 6819900 w 6819900"/>
              <a:gd name="connsiteY2" fmla="*/ 230094 h 2886635"/>
              <a:gd name="connsiteX3" fmla="*/ 6819900 w 6819900"/>
              <a:gd name="connsiteY3" fmla="*/ 2656541 h 2886635"/>
              <a:gd name="connsiteX4" fmla="*/ 6589806 w 6819900"/>
              <a:gd name="connsiteY4" fmla="*/ 2886635 h 2886635"/>
              <a:gd name="connsiteX5" fmla="*/ 230094 w 6819900"/>
              <a:gd name="connsiteY5" fmla="*/ 2886635 h 2886635"/>
              <a:gd name="connsiteX6" fmla="*/ 0 w 6819900"/>
              <a:gd name="connsiteY6" fmla="*/ 2656541 h 2886635"/>
              <a:gd name="connsiteX7" fmla="*/ 0 w 6819900"/>
              <a:gd name="connsiteY7" fmla="*/ 230094 h 2886635"/>
              <a:gd name="connsiteX8" fmla="*/ 230094 w 6819900"/>
              <a:gd name="connsiteY8" fmla="*/ 0 h 288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9900" h="2886635">
                <a:moveTo>
                  <a:pt x="230094" y="0"/>
                </a:moveTo>
                <a:lnTo>
                  <a:pt x="6589806" y="0"/>
                </a:lnTo>
                <a:cubicBezTo>
                  <a:pt x="6716883" y="0"/>
                  <a:pt x="6819900" y="103017"/>
                  <a:pt x="6819900" y="230094"/>
                </a:cubicBezTo>
                <a:lnTo>
                  <a:pt x="6819900" y="2656541"/>
                </a:lnTo>
                <a:cubicBezTo>
                  <a:pt x="6819900" y="2783618"/>
                  <a:pt x="6716883" y="2886635"/>
                  <a:pt x="6589806" y="2886635"/>
                </a:cubicBezTo>
                <a:lnTo>
                  <a:pt x="230094" y="2886635"/>
                </a:lnTo>
                <a:cubicBezTo>
                  <a:pt x="103017" y="2886635"/>
                  <a:pt x="0" y="2783618"/>
                  <a:pt x="0" y="2656541"/>
                </a:cubicBezTo>
                <a:lnTo>
                  <a:pt x="0" y="230094"/>
                </a:lnTo>
                <a:cubicBezTo>
                  <a:pt x="0" y="103017"/>
                  <a:pt x="103017" y="0"/>
                  <a:pt x="230094" y="0"/>
                </a:cubicBezTo>
                <a:close/>
              </a:path>
            </a:pathLst>
          </a:custGeom>
        </p:spPr>
        <p:txBody>
          <a:bodyPr wrap="square">
            <a:noAutofit/>
          </a:bodyPr>
          <a:lstStyle/>
          <a:p>
            <a:endParaRPr lang="fr-CA"/>
          </a:p>
        </p:txBody>
      </p:sp>
      <p:sp>
        <p:nvSpPr>
          <p:cNvPr id="13" name="Picture Placeholder 12"/>
          <p:cNvSpPr>
            <a:spLocks noGrp="1"/>
          </p:cNvSpPr>
          <p:nvPr>
            <p:ph type="pic" sz="quarter" idx="10"/>
          </p:nvPr>
        </p:nvSpPr>
        <p:spPr>
          <a:xfrm>
            <a:off x="5016500" y="3564966"/>
            <a:ext cx="6819900" cy="2886635"/>
          </a:xfrm>
          <a:custGeom>
            <a:avLst/>
            <a:gdLst>
              <a:gd name="connsiteX0" fmla="*/ 230094 w 6819900"/>
              <a:gd name="connsiteY0" fmla="*/ 0 h 2886635"/>
              <a:gd name="connsiteX1" fmla="*/ 6589806 w 6819900"/>
              <a:gd name="connsiteY1" fmla="*/ 0 h 2886635"/>
              <a:gd name="connsiteX2" fmla="*/ 6819900 w 6819900"/>
              <a:gd name="connsiteY2" fmla="*/ 230094 h 2886635"/>
              <a:gd name="connsiteX3" fmla="*/ 6819900 w 6819900"/>
              <a:gd name="connsiteY3" fmla="*/ 2656541 h 2886635"/>
              <a:gd name="connsiteX4" fmla="*/ 6589806 w 6819900"/>
              <a:gd name="connsiteY4" fmla="*/ 2886635 h 2886635"/>
              <a:gd name="connsiteX5" fmla="*/ 230094 w 6819900"/>
              <a:gd name="connsiteY5" fmla="*/ 2886635 h 2886635"/>
              <a:gd name="connsiteX6" fmla="*/ 0 w 6819900"/>
              <a:gd name="connsiteY6" fmla="*/ 2656541 h 2886635"/>
              <a:gd name="connsiteX7" fmla="*/ 0 w 6819900"/>
              <a:gd name="connsiteY7" fmla="*/ 230094 h 2886635"/>
              <a:gd name="connsiteX8" fmla="*/ 230094 w 6819900"/>
              <a:gd name="connsiteY8" fmla="*/ 0 h 288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9900" h="2886635">
                <a:moveTo>
                  <a:pt x="230094" y="0"/>
                </a:moveTo>
                <a:lnTo>
                  <a:pt x="6589806" y="0"/>
                </a:lnTo>
                <a:cubicBezTo>
                  <a:pt x="6716883" y="0"/>
                  <a:pt x="6819900" y="103017"/>
                  <a:pt x="6819900" y="230094"/>
                </a:cubicBezTo>
                <a:lnTo>
                  <a:pt x="6819900" y="2656541"/>
                </a:lnTo>
                <a:cubicBezTo>
                  <a:pt x="6819900" y="2783618"/>
                  <a:pt x="6716883" y="2886635"/>
                  <a:pt x="6589806" y="2886635"/>
                </a:cubicBezTo>
                <a:lnTo>
                  <a:pt x="230094" y="2886635"/>
                </a:lnTo>
                <a:cubicBezTo>
                  <a:pt x="103017" y="2886635"/>
                  <a:pt x="0" y="2783618"/>
                  <a:pt x="0" y="2656541"/>
                </a:cubicBezTo>
                <a:lnTo>
                  <a:pt x="0" y="230094"/>
                </a:lnTo>
                <a:cubicBezTo>
                  <a:pt x="0" y="103017"/>
                  <a:pt x="103017" y="0"/>
                  <a:pt x="230094" y="0"/>
                </a:cubicBezTo>
                <a:close/>
              </a:path>
            </a:pathLst>
          </a:custGeom>
        </p:spPr>
        <p:txBody>
          <a:bodyPr wrap="square">
            <a:noAutofit/>
          </a:bodyPr>
          <a:lstStyle/>
          <a:p>
            <a:endParaRPr lang="fr-CA"/>
          </a:p>
        </p:txBody>
      </p:sp>
    </p:spTree>
    <p:extLst>
      <p:ext uri="{BB962C8B-B14F-4D97-AF65-F5344CB8AC3E}">
        <p14:creationId xmlns:p14="http://schemas.microsoft.com/office/powerpoint/2010/main" val="318126299"/>
      </p:ext>
    </p:extLst>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479800" y="0"/>
            <a:ext cx="3873500" cy="6858000"/>
          </a:xfrm>
        </p:spPr>
        <p:txBody>
          <a:bodyPr/>
          <a:lstStyle/>
          <a:p>
            <a:endParaRPr lang="fr-CA"/>
          </a:p>
        </p:txBody>
      </p:sp>
    </p:spTree>
    <p:extLst>
      <p:ext uri="{BB962C8B-B14F-4D97-AF65-F5344CB8AC3E}">
        <p14:creationId xmlns:p14="http://schemas.microsoft.com/office/powerpoint/2010/main" val="1038866927"/>
      </p:ext>
    </p:extLst>
  </p:cSld>
  <p:clrMapOvr>
    <a:masterClrMapping/>
  </p:clrMapOvr>
  <p:transition spd="slow">
    <p:push dir="u"/>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rot="20341939">
            <a:off x="1882774" y="-940557"/>
            <a:ext cx="2097088" cy="3706813"/>
          </a:xfrm>
        </p:spPr>
        <p:txBody>
          <a:bodyPr/>
          <a:lstStyle/>
          <a:p>
            <a:endParaRPr lang="fr-CA"/>
          </a:p>
        </p:txBody>
      </p:sp>
      <p:sp>
        <p:nvSpPr>
          <p:cNvPr id="6" name="Picture Placeholder 2"/>
          <p:cNvSpPr>
            <a:spLocks noGrp="1"/>
          </p:cNvSpPr>
          <p:nvPr>
            <p:ph type="pic" sz="quarter" idx="12"/>
          </p:nvPr>
        </p:nvSpPr>
        <p:spPr>
          <a:xfrm rot="20341939">
            <a:off x="354449" y="2609851"/>
            <a:ext cx="2097088" cy="3706813"/>
          </a:xfrm>
        </p:spPr>
        <p:txBody>
          <a:bodyPr/>
          <a:lstStyle/>
          <a:p>
            <a:endParaRPr lang="fr-CA"/>
          </a:p>
        </p:txBody>
      </p:sp>
      <p:sp>
        <p:nvSpPr>
          <p:cNvPr id="8" name="Picture Placeholder 2"/>
          <p:cNvSpPr>
            <a:spLocks noGrp="1"/>
          </p:cNvSpPr>
          <p:nvPr>
            <p:ph type="pic" sz="quarter" idx="13"/>
          </p:nvPr>
        </p:nvSpPr>
        <p:spPr>
          <a:xfrm rot="20341939">
            <a:off x="3840600" y="4166395"/>
            <a:ext cx="2097088" cy="3706813"/>
          </a:xfrm>
        </p:spPr>
        <p:txBody>
          <a:bodyPr/>
          <a:lstStyle/>
          <a:p>
            <a:endParaRPr lang="fr-CA"/>
          </a:p>
        </p:txBody>
      </p:sp>
    </p:spTree>
    <p:extLst>
      <p:ext uri="{BB962C8B-B14F-4D97-AF65-F5344CB8AC3E}">
        <p14:creationId xmlns:p14="http://schemas.microsoft.com/office/powerpoint/2010/main" val="3291496385"/>
      </p:ext>
    </p:extLst>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rot="1563901">
            <a:off x="8710255" y="1003299"/>
            <a:ext cx="2097088" cy="3706813"/>
          </a:xfrm>
        </p:spPr>
        <p:txBody>
          <a:bodyPr/>
          <a:lstStyle/>
          <a:p>
            <a:endParaRPr lang="fr-CA"/>
          </a:p>
        </p:txBody>
      </p:sp>
      <p:sp>
        <p:nvSpPr>
          <p:cNvPr id="9" name="Picture Placeholder 2"/>
          <p:cNvSpPr>
            <a:spLocks noGrp="1"/>
          </p:cNvSpPr>
          <p:nvPr>
            <p:ph type="pic" sz="quarter" idx="13"/>
          </p:nvPr>
        </p:nvSpPr>
        <p:spPr>
          <a:xfrm rot="1563901">
            <a:off x="5947131" y="2117423"/>
            <a:ext cx="2097088" cy="3706813"/>
          </a:xfrm>
        </p:spPr>
        <p:txBody>
          <a:bodyPr/>
          <a:lstStyle/>
          <a:p>
            <a:endParaRPr lang="fr-CA"/>
          </a:p>
        </p:txBody>
      </p:sp>
    </p:spTree>
    <p:extLst>
      <p:ext uri="{BB962C8B-B14F-4D97-AF65-F5344CB8AC3E}">
        <p14:creationId xmlns:p14="http://schemas.microsoft.com/office/powerpoint/2010/main" val="3088150444"/>
      </p:ext>
    </p:extLst>
  </p:cSld>
  <p:clrMapOvr>
    <a:masterClrMapping/>
  </p:clrMapOvr>
  <p:transition spd="slow">
    <p:push dir="u"/>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6571893" y="2380456"/>
            <a:ext cx="3706813" cy="2097088"/>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extLst>
      <p:ext uri="{BB962C8B-B14F-4D97-AF65-F5344CB8AC3E}">
        <p14:creationId xmlns:p14="http://schemas.microsoft.com/office/powerpoint/2010/main" val="4084035735"/>
      </p:ext>
    </p:extLst>
  </p:cSld>
  <p:clrMapOvr>
    <a:masterClrMapping/>
  </p:clrMapOvr>
  <p:transition spd="slow">
    <p:push dir="u"/>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1787149" y="1575593"/>
            <a:ext cx="2097089" cy="3706814"/>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extLst>
      <p:ext uri="{BB962C8B-B14F-4D97-AF65-F5344CB8AC3E}">
        <p14:creationId xmlns:p14="http://schemas.microsoft.com/office/powerpoint/2010/main" val="2331331562"/>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700B5C5-99E2-42A2-AE35-8AFB5E978F5A}" type="datetimeFigureOut">
              <a:rPr lang="fr-FR" smtClean="0"/>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16182766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1" name="Picture Placeholder 10"/>
          <p:cNvSpPr>
            <a:spLocks noGrp="1"/>
          </p:cNvSpPr>
          <p:nvPr>
            <p:ph type="pic" sz="quarter" idx="15"/>
          </p:nvPr>
        </p:nvSpPr>
        <p:spPr>
          <a:xfrm>
            <a:off x="0" y="0"/>
            <a:ext cx="6083555" cy="6858000"/>
          </a:xfrm>
          <a:custGeom>
            <a:avLst/>
            <a:gdLst>
              <a:gd name="connsiteX0" fmla="*/ 0 w 4397974"/>
              <a:gd name="connsiteY0" fmla="*/ 0 h 6858000"/>
              <a:gd name="connsiteX1" fmla="*/ 4397974 w 4397974"/>
              <a:gd name="connsiteY1" fmla="*/ 0 h 6858000"/>
              <a:gd name="connsiteX2" fmla="*/ 4397974 w 4397974"/>
              <a:gd name="connsiteY2" fmla="*/ 6858000 h 6858000"/>
              <a:gd name="connsiteX3" fmla="*/ 0 w 43979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97974" h="6858000">
                <a:moveTo>
                  <a:pt x="0" y="0"/>
                </a:moveTo>
                <a:lnTo>
                  <a:pt x="4397974" y="0"/>
                </a:lnTo>
                <a:lnTo>
                  <a:pt x="4397974" y="6858000"/>
                </a:lnTo>
                <a:lnTo>
                  <a:pt x="0" y="6858000"/>
                </a:lnTo>
                <a:close/>
              </a:path>
            </a:pathLst>
          </a:custGeom>
        </p:spPr>
        <p:txBody>
          <a:bodyPr wrap="square">
            <a:noAutofit/>
          </a:bodyPr>
          <a:lstStyle/>
          <a:p>
            <a:endParaRPr lang="fr-CA"/>
          </a:p>
        </p:txBody>
      </p:sp>
      <p:sp>
        <p:nvSpPr>
          <p:cNvPr id="6" name="Picture Placeholder 5"/>
          <p:cNvSpPr>
            <a:spLocks noGrp="1"/>
          </p:cNvSpPr>
          <p:nvPr>
            <p:ph type="pic" sz="quarter" idx="14"/>
          </p:nvPr>
        </p:nvSpPr>
        <p:spPr>
          <a:xfrm>
            <a:off x="1449685" y="1566770"/>
            <a:ext cx="2097088" cy="3706813"/>
          </a:xfrm>
          <a:custGeom>
            <a:avLst/>
            <a:gdLst>
              <a:gd name="connsiteX0" fmla="*/ 0 w 2097088"/>
              <a:gd name="connsiteY0" fmla="*/ 0 h 3706813"/>
              <a:gd name="connsiteX1" fmla="*/ 2097088 w 2097088"/>
              <a:gd name="connsiteY1" fmla="*/ 0 h 3706813"/>
              <a:gd name="connsiteX2" fmla="*/ 2097088 w 2097088"/>
              <a:gd name="connsiteY2" fmla="*/ 3706813 h 3706813"/>
              <a:gd name="connsiteX3" fmla="*/ 0 w 2097088"/>
              <a:gd name="connsiteY3" fmla="*/ 3706813 h 3706813"/>
            </a:gdLst>
            <a:ahLst/>
            <a:cxnLst>
              <a:cxn ang="0">
                <a:pos x="connsiteX0" y="connsiteY0"/>
              </a:cxn>
              <a:cxn ang="0">
                <a:pos x="connsiteX1" y="connsiteY1"/>
              </a:cxn>
              <a:cxn ang="0">
                <a:pos x="connsiteX2" y="connsiteY2"/>
              </a:cxn>
              <a:cxn ang="0">
                <a:pos x="connsiteX3" y="connsiteY3"/>
              </a:cxn>
            </a:cxnLst>
            <a:rect l="l" t="t" r="r" b="b"/>
            <a:pathLst>
              <a:path w="2097088" h="3706813">
                <a:moveTo>
                  <a:pt x="0" y="0"/>
                </a:moveTo>
                <a:lnTo>
                  <a:pt x="2097088" y="0"/>
                </a:lnTo>
                <a:lnTo>
                  <a:pt x="2097088" y="3706813"/>
                </a:lnTo>
                <a:lnTo>
                  <a:pt x="0" y="3706813"/>
                </a:lnTo>
                <a:close/>
              </a:path>
            </a:pathLst>
          </a:custGeom>
        </p:spPr>
        <p:txBody>
          <a:bodyPr wrap="square">
            <a:noAutofit/>
          </a:bodyPr>
          <a:lstStyle/>
          <a:p>
            <a:endParaRPr lang="fr-CA"/>
          </a:p>
        </p:txBody>
      </p:sp>
    </p:spTree>
    <p:extLst>
      <p:ext uri="{BB962C8B-B14F-4D97-AF65-F5344CB8AC3E}">
        <p14:creationId xmlns:p14="http://schemas.microsoft.com/office/powerpoint/2010/main" val="923544241"/>
      </p:ext>
    </p:extLst>
  </p:cSld>
  <p:clrMapOvr>
    <a:masterClrMapping/>
  </p:clrMapOvr>
  <p:transition spd="slow">
    <p:push dir="u"/>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1" name="Picture Placeholder 10"/>
          <p:cNvSpPr>
            <a:spLocks noGrp="1"/>
          </p:cNvSpPr>
          <p:nvPr>
            <p:ph type="pic" sz="quarter" idx="15"/>
          </p:nvPr>
        </p:nvSpPr>
        <p:spPr>
          <a:xfrm>
            <a:off x="6108445" y="0"/>
            <a:ext cx="6083555" cy="6858000"/>
          </a:xfrm>
          <a:custGeom>
            <a:avLst/>
            <a:gdLst>
              <a:gd name="connsiteX0" fmla="*/ 0 w 4397974"/>
              <a:gd name="connsiteY0" fmla="*/ 0 h 6858000"/>
              <a:gd name="connsiteX1" fmla="*/ 4397974 w 4397974"/>
              <a:gd name="connsiteY1" fmla="*/ 0 h 6858000"/>
              <a:gd name="connsiteX2" fmla="*/ 4397974 w 4397974"/>
              <a:gd name="connsiteY2" fmla="*/ 6858000 h 6858000"/>
              <a:gd name="connsiteX3" fmla="*/ 0 w 43979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97974" h="6858000">
                <a:moveTo>
                  <a:pt x="0" y="0"/>
                </a:moveTo>
                <a:lnTo>
                  <a:pt x="4397974" y="0"/>
                </a:lnTo>
                <a:lnTo>
                  <a:pt x="4397974" y="6858000"/>
                </a:lnTo>
                <a:lnTo>
                  <a:pt x="0" y="6858000"/>
                </a:lnTo>
                <a:close/>
              </a:path>
            </a:pathLst>
          </a:custGeom>
        </p:spPr>
        <p:txBody>
          <a:bodyPr wrap="square">
            <a:noAutofit/>
          </a:bodyPr>
          <a:lstStyle/>
          <a:p>
            <a:endParaRPr lang="fr-CA"/>
          </a:p>
        </p:txBody>
      </p:sp>
      <p:sp>
        <p:nvSpPr>
          <p:cNvPr id="6" name="Picture Placeholder 5"/>
          <p:cNvSpPr>
            <a:spLocks noGrp="1"/>
          </p:cNvSpPr>
          <p:nvPr>
            <p:ph type="pic" sz="quarter" idx="14"/>
          </p:nvPr>
        </p:nvSpPr>
        <p:spPr>
          <a:xfrm>
            <a:off x="8497930" y="1566770"/>
            <a:ext cx="2097088" cy="3706813"/>
          </a:xfrm>
          <a:custGeom>
            <a:avLst/>
            <a:gdLst>
              <a:gd name="connsiteX0" fmla="*/ 0 w 2097088"/>
              <a:gd name="connsiteY0" fmla="*/ 0 h 3706813"/>
              <a:gd name="connsiteX1" fmla="*/ 2097088 w 2097088"/>
              <a:gd name="connsiteY1" fmla="*/ 0 h 3706813"/>
              <a:gd name="connsiteX2" fmla="*/ 2097088 w 2097088"/>
              <a:gd name="connsiteY2" fmla="*/ 3706813 h 3706813"/>
              <a:gd name="connsiteX3" fmla="*/ 0 w 2097088"/>
              <a:gd name="connsiteY3" fmla="*/ 3706813 h 3706813"/>
            </a:gdLst>
            <a:ahLst/>
            <a:cxnLst>
              <a:cxn ang="0">
                <a:pos x="connsiteX0" y="connsiteY0"/>
              </a:cxn>
              <a:cxn ang="0">
                <a:pos x="connsiteX1" y="connsiteY1"/>
              </a:cxn>
              <a:cxn ang="0">
                <a:pos x="connsiteX2" y="connsiteY2"/>
              </a:cxn>
              <a:cxn ang="0">
                <a:pos x="connsiteX3" y="connsiteY3"/>
              </a:cxn>
            </a:cxnLst>
            <a:rect l="l" t="t" r="r" b="b"/>
            <a:pathLst>
              <a:path w="2097088" h="3706813">
                <a:moveTo>
                  <a:pt x="0" y="0"/>
                </a:moveTo>
                <a:lnTo>
                  <a:pt x="2097088" y="0"/>
                </a:lnTo>
                <a:lnTo>
                  <a:pt x="2097088" y="3706813"/>
                </a:lnTo>
                <a:lnTo>
                  <a:pt x="0" y="3706813"/>
                </a:lnTo>
                <a:close/>
              </a:path>
            </a:pathLst>
          </a:custGeom>
        </p:spPr>
        <p:txBody>
          <a:bodyPr wrap="square">
            <a:noAutofit/>
          </a:bodyPr>
          <a:lstStyle/>
          <a:p>
            <a:endParaRPr lang="fr-CA"/>
          </a:p>
        </p:txBody>
      </p:sp>
    </p:spTree>
    <p:extLst>
      <p:ext uri="{BB962C8B-B14F-4D97-AF65-F5344CB8AC3E}">
        <p14:creationId xmlns:p14="http://schemas.microsoft.com/office/powerpoint/2010/main" val="3167104176"/>
      </p:ext>
    </p:extLst>
  </p:cSld>
  <p:clrMapOvr>
    <a:masterClrMapping/>
  </p:clrMapOvr>
  <p:transition spd="slow">
    <p:push dir="u"/>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7241039" y="2403525"/>
            <a:ext cx="4011581" cy="7090871"/>
          </a:xfrm>
        </p:spPr>
        <p:txBody>
          <a:bodyPr/>
          <a:lstStyle/>
          <a:p>
            <a:endParaRPr lang="fr-CA"/>
          </a:p>
        </p:txBody>
      </p:sp>
    </p:spTree>
    <p:extLst>
      <p:ext uri="{BB962C8B-B14F-4D97-AF65-F5344CB8AC3E}">
        <p14:creationId xmlns:p14="http://schemas.microsoft.com/office/powerpoint/2010/main" val="2519490395"/>
      </p:ext>
    </p:extLst>
  </p:cSld>
  <p:clrMapOvr>
    <a:masterClrMapping/>
  </p:clrMapOvr>
  <p:transition spd="slow">
    <p:push dir="u"/>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7539" y="2405063"/>
            <a:ext cx="3708000" cy="2100262"/>
          </a:xfrm>
        </p:spPr>
        <p:txBody>
          <a:bodyPr/>
          <a:lstStyle/>
          <a:p>
            <a:endParaRPr lang="fr-CA"/>
          </a:p>
        </p:txBody>
      </p:sp>
    </p:spTree>
    <p:extLst>
      <p:ext uri="{BB962C8B-B14F-4D97-AF65-F5344CB8AC3E}">
        <p14:creationId xmlns:p14="http://schemas.microsoft.com/office/powerpoint/2010/main" val="129597899"/>
      </p:ext>
    </p:extLst>
  </p:cSld>
  <p:clrMapOvr>
    <a:masterClrMapping/>
  </p:clrMapOvr>
  <p:transition spd="slow">
    <p:push dir="u"/>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2165283" y="3500103"/>
            <a:ext cx="8078440" cy="3357898"/>
          </a:xfrm>
        </p:spPr>
        <p:txBody>
          <a:bodyPr/>
          <a:lstStyle/>
          <a:p>
            <a:endParaRPr lang="fr-CA"/>
          </a:p>
        </p:txBody>
      </p:sp>
    </p:spTree>
    <p:extLst>
      <p:ext uri="{BB962C8B-B14F-4D97-AF65-F5344CB8AC3E}">
        <p14:creationId xmlns:p14="http://schemas.microsoft.com/office/powerpoint/2010/main" val="2478358580"/>
      </p:ext>
    </p:extLst>
  </p:cSld>
  <p:clrMapOvr>
    <a:masterClrMapping/>
  </p:clrMapOvr>
  <p:transition spd="slow">
    <p:push dir="u"/>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3400068" y="1601194"/>
            <a:ext cx="2100262"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Tree>
    <p:extLst>
      <p:ext uri="{BB962C8B-B14F-4D97-AF65-F5344CB8AC3E}">
        <p14:creationId xmlns:p14="http://schemas.microsoft.com/office/powerpoint/2010/main" val="3454255328"/>
      </p:ext>
    </p:extLst>
  </p:cSld>
  <p:clrMapOvr>
    <a:masterClrMapping/>
  </p:clrMapOvr>
  <p:transition spd="slow">
    <p:push dir="u"/>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3400068" y="1601194"/>
            <a:ext cx="2100262"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3" name="Picture Placeholder 2"/>
          <p:cNvSpPr>
            <a:spLocks noGrp="1"/>
          </p:cNvSpPr>
          <p:nvPr>
            <p:ph type="pic" sz="quarter" idx="12"/>
          </p:nvPr>
        </p:nvSpPr>
        <p:spPr>
          <a:xfrm>
            <a:off x="677369" y="0"/>
            <a:ext cx="2100262" cy="2935202"/>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5" name="Picture Placeholder 3"/>
          <p:cNvSpPr>
            <a:spLocks noGrp="1"/>
          </p:cNvSpPr>
          <p:nvPr>
            <p:ph type="pic" sz="quarter" idx="13"/>
          </p:nvPr>
        </p:nvSpPr>
        <p:spPr>
          <a:xfrm>
            <a:off x="677369" y="4676658"/>
            <a:ext cx="2100262" cy="2181342"/>
          </a:xfrm>
        </p:spPr>
      </p:sp>
    </p:spTree>
    <p:extLst>
      <p:ext uri="{BB962C8B-B14F-4D97-AF65-F5344CB8AC3E}">
        <p14:creationId xmlns:p14="http://schemas.microsoft.com/office/powerpoint/2010/main" val="1185466027"/>
      </p:ext>
    </p:extLst>
  </p:cSld>
  <p:clrMapOvr>
    <a:masterClrMapping/>
  </p:clrMapOvr>
  <p:transition spd="slow">
    <p:push dir="u"/>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5000933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74603206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292760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700B5C5-99E2-42A2-AE35-8AFB5E978F5A}" type="datetimeFigureOut">
              <a:rPr lang="fr-FR" smtClean="0"/>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35E9F2F-52CA-4065-BAB9-3B0AA8652FE1}" type="slidenum">
              <a:rPr lang="fr-FR" smtClean="0"/>
              <a:t>‹N°›</a:t>
            </a:fld>
            <a:endParaRPr lang="fr-FR"/>
          </a:p>
        </p:txBody>
      </p:sp>
    </p:spTree>
    <p:extLst>
      <p:ext uri="{BB962C8B-B14F-4D97-AF65-F5344CB8AC3E}">
        <p14:creationId xmlns:p14="http://schemas.microsoft.com/office/powerpoint/2010/main" val="249475490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71193987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7276935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404372419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853347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97451254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65001112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2290542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35419526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pagination">
    <p:spTree>
      <p:nvGrpSpPr>
        <p:cNvPr id="1" name=""/>
        <p:cNvGrpSpPr/>
        <p:nvPr/>
      </p:nvGrpSpPr>
      <p:grpSpPr>
        <a:xfrm>
          <a:off x="0" y="0"/>
          <a:ext cx="0" cy="0"/>
          <a:chOff x="0" y="0"/>
          <a:chExt cx="0" cy="0"/>
        </a:xfrm>
      </p:grpSpPr>
      <p:pic>
        <p:nvPicPr>
          <p:cNvPr id="11" name="Picture 10" descr="map.png"/>
          <p:cNvPicPr>
            <a:picLocks noChangeAspect="1"/>
          </p:cNvPicPr>
          <p:nvPr userDrawn="1"/>
        </p:nvPicPr>
        <p:blipFill rotWithShape="1">
          <a:blip r:embed="rId2">
            <a:extLst>
              <a:ext uri="{28A0092B-C50C-407E-A947-70E740481C1C}">
                <a14:useLocalDpi xmlns:a14="http://schemas.microsoft.com/office/drawing/2010/main" val="0"/>
              </a:ext>
            </a:extLst>
          </a:blip>
          <a:srcRect t="15456" r="202" b="32350"/>
          <a:stretch/>
        </p:blipFill>
        <p:spPr>
          <a:xfrm>
            <a:off x="0" y="505968"/>
            <a:ext cx="12192000" cy="6352032"/>
          </a:xfrm>
          <a:prstGeom prst="rect">
            <a:avLst/>
          </a:prstGeom>
        </p:spPr>
      </p:pic>
      <p:sp>
        <p:nvSpPr>
          <p:cNvPr id="8" name="Rectangle 7"/>
          <p:cNvSpPr/>
          <p:nvPr userDrawn="1"/>
        </p:nvSpPr>
        <p:spPr>
          <a:xfrm>
            <a:off x="0" y="328704"/>
            <a:ext cx="12206941" cy="552825"/>
          </a:xfrm>
          <a:prstGeom prst="rect">
            <a:avLst/>
          </a:prstGeom>
          <a:solidFill>
            <a:srgbClr val="26262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
        <p:nvSpPr>
          <p:cNvPr id="10" name="Rectangle 9"/>
          <p:cNvSpPr/>
          <p:nvPr userDrawn="1"/>
        </p:nvSpPr>
        <p:spPr>
          <a:xfrm>
            <a:off x="0" y="880533"/>
            <a:ext cx="12206941" cy="102594"/>
          </a:xfrm>
          <a:prstGeom prst="rect">
            <a:avLst/>
          </a:prstGeom>
          <a:gradFill flip="none" rotWithShape="1">
            <a:gsLst>
              <a:gs pos="0">
                <a:srgbClr val="4B6F6A"/>
              </a:gs>
              <a:gs pos="100000">
                <a:srgbClr val="9BCB28"/>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427564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36.xml"/><Relationship Id="rId18" Type="http://schemas.openxmlformats.org/officeDocument/2006/relationships/slideLayout" Target="../slideLayouts/slideLayout41.xml"/><Relationship Id="rId26" Type="http://schemas.openxmlformats.org/officeDocument/2006/relationships/slideLayout" Target="../slideLayouts/slideLayout49.xml"/><Relationship Id="rId39" Type="http://schemas.openxmlformats.org/officeDocument/2006/relationships/slideLayout" Target="../slideLayouts/slideLayout62.xml"/><Relationship Id="rId21" Type="http://schemas.openxmlformats.org/officeDocument/2006/relationships/slideLayout" Target="../slideLayouts/slideLayout44.xml"/><Relationship Id="rId34" Type="http://schemas.openxmlformats.org/officeDocument/2006/relationships/slideLayout" Target="../slideLayouts/slideLayout57.xml"/><Relationship Id="rId42" Type="http://schemas.openxmlformats.org/officeDocument/2006/relationships/slideLayout" Target="../slideLayouts/slideLayout65.xml"/><Relationship Id="rId47" Type="http://schemas.openxmlformats.org/officeDocument/2006/relationships/slideLayout" Target="../slideLayouts/slideLayout70.xml"/><Relationship Id="rId50" Type="http://schemas.openxmlformats.org/officeDocument/2006/relationships/slideLayout" Target="../slideLayouts/slideLayout73.xml"/><Relationship Id="rId55" Type="http://schemas.openxmlformats.org/officeDocument/2006/relationships/slideLayout" Target="../slideLayouts/slideLayout78.xml"/><Relationship Id="rId63" Type="http://schemas.openxmlformats.org/officeDocument/2006/relationships/slideLayout" Target="../slideLayouts/slideLayout8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29" Type="http://schemas.openxmlformats.org/officeDocument/2006/relationships/slideLayout" Target="../slideLayouts/slideLayout52.xml"/><Relationship Id="rId41" Type="http://schemas.openxmlformats.org/officeDocument/2006/relationships/slideLayout" Target="../slideLayouts/slideLayout64.xml"/><Relationship Id="rId54" Type="http://schemas.openxmlformats.org/officeDocument/2006/relationships/slideLayout" Target="../slideLayouts/slideLayout77.xml"/><Relationship Id="rId62" Type="http://schemas.openxmlformats.org/officeDocument/2006/relationships/slideLayout" Target="../slideLayouts/slideLayout8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32" Type="http://schemas.openxmlformats.org/officeDocument/2006/relationships/slideLayout" Target="../slideLayouts/slideLayout55.xml"/><Relationship Id="rId37" Type="http://schemas.openxmlformats.org/officeDocument/2006/relationships/slideLayout" Target="../slideLayouts/slideLayout60.xml"/><Relationship Id="rId40" Type="http://schemas.openxmlformats.org/officeDocument/2006/relationships/slideLayout" Target="../slideLayouts/slideLayout63.xml"/><Relationship Id="rId45" Type="http://schemas.openxmlformats.org/officeDocument/2006/relationships/slideLayout" Target="../slideLayouts/slideLayout68.xml"/><Relationship Id="rId53" Type="http://schemas.openxmlformats.org/officeDocument/2006/relationships/slideLayout" Target="../slideLayouts/slideLayout76.xml"/><Relationship Id="rId58" Type="http://schemas.openxmlformats.org/officeDocument/2006/relationships/slideLayout" Target="../slideLayouts/slideLayout81.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28" Type="http://schemas.openxmlformats.org/officeDocument/2006/relationships/slideLayout" Target="../slideLayouts/slideLayout51.xml"/><Relationship Id="rId36" Type="http://schemas.openxmlformats.org/officeDocument/2006/relationships/slideLayout" Target="../slideLayouts/slideLayout59.xml"/><Relationship Id="rId49" Type="http://schemas.openxmlformats.org/officeDocument/2006/relationships/slideLayout" Target="../slideLayouts/slideLayout72.xml"/><Relationship Id="rId57" Type="http://schemas.openxmlformats.org/officeDocument/2006/relationships/slideLayout" Target="../slideLayouts/slideLayout80.xml"/><Relationship Id="rId61" Type="http://schemas.openxmlformats.org/officeDocument/2006/relationships/slideLayout" Target="../slideLayouts/slideLayout84.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31" Type="http://schemas.openxmlformats.org/officeDocument/2006/relationships/slideLayout" Target="../slideLayouts/slideLayout54.xml"/><Relationship Id="rId44" Type="http://schemas.openxmlformats.org/officeDocument/2006/relationships/slideLayout" Target="../slideLayouts/slideLayout67.xml"/><Relationship Id="rId52" Type="http://schemas.openxmlformats.org/officeDocument/2006/relationships/slideLayout" Target="../slideLayouts/slideLayout75.xml"/><Relationship Id="rId60" Type="http://schemas.openxmlformats.org/officeDocument/2006/relationships/slideLayout" Target="../slideLayouts/slideLayout8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 Id="rId27" Type="http://schemas.openxmlformats.org/officeDocument/2006/relationships/slideLayout" Target="../slideLayouts/slideLayout50.xml"/><Relationship Id="rId30" Type="http://schemas.openxmlformats.org/officeDocument/2006/relationships/slideLayout" Target="../slideLayouts/slideLayout53.xml"/><Relationship Id="rId35" Type="http://schemas.openxmlformats.org/officeDocument/2006/relationships/slideLayout" Target="../slideLayouts/slideLayout58.xml"/><Relationship Id="rId43" Type="http://schemas.openxmlformats.org/officeDocument/2006/relationships/slideLayout" Target="../slideLayouts/slideLayout66.xml"/><Relationship Id="rId48" Type="http://schemas.openxmlformats.org/officeDocument/2006/relationships/slideLayout" Target="../slideLayouts/slideLayout71.xml"/><Relationship Id="rId56" Type="http://schemas.openxmlformats.org/officeDocument/2006/relationships/slideLayout" Target="../slideLayouts/slideLayout79.xml"/><Relationship Id="rId64" Type="http://schemas.openxmlformats.org/officeDocument/2006/relationships/theme" Target="../theme/theme3.xml"/><Relationship Id="rId8" Type="http://schemas.openxmlformats.org/officeDocument/2006/relationships/slideLayout" Target="../slideLayouts/slideLayout31.xml"/><Relationship Id="rId51" Type="http://schemas.openxmlformats.org/officeDocument/2006/relationships/slideLayout" Target="../slideLayouts/slideLayout74.xml"/><Relationship Id="rId3" Type="http://schemas.openxmlformats.org/officeDocument/2006/relationships/slideLayout" Target="../slideLayouts/slideLayout26.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slideLayout" Target="../slideLayouts/slideLayout48.xml"/><Relationship Id="rId33" Type="http://schemas.openxmlformats.org/officeDocument/2006/relationships/slideLayout" Target="../slideLayouts/slideLayout56.xml"/><Relationship Id="rId38" Type="http://schemas.openxmlformats.org/officeDocument/2006/relationships/slideLayout" Target="../slideLayouts/slideLayout61.xml"/><Relationship Id="rId46" Type="http://schemas.openxmlformats.org/officeDocument/2006/relationships/slideLayout" Target="../slideLayouts/slideLayout69.xml"/><Relationship Id="rId59"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theme" Target="../theme/theme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00B5C5-99E2-42A2-AE35-8AFB5E978F5A}" type="datetimeFigureOut">
              <a:rPr lang="fr-FR" smtClean="0"/>
              <a:t>09/02/2017</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5E9F2F-52CA-4065-BAB9-3B0AA8652FE1}" type="slidenum">
              <a:rPr lang="fr-FR" smtClean="0"/>
              <a:t>‹N°›</a:t>
            </a:fld>
            <a:endParaRPr lang="fr-FR"/>
          </a:p>
        </p:txBody>
      </p:sp>
    </p:spTree>
    <p:extLst>
      <p:ext uri="{BB962C8B-B14F-4D97-AF65-F5344CB8AC3E}">
        <p14:creationId xmlns:p14="http://schemas.microsoft.com/office/powerpoint/2010/main" val="823828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718385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A"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6E749-6CAA-4C36-A520-BA3168FFA669}" type="datetimeFigureOut">
              <a:rPr lang="fr-CA" smtClean="0">
                <a:solidFill>
                  <a:srgbClr val="000000">
                    <a:tint val="75000"/>
                  </a:srgbClr>
                </a:solidFill>
              </a:rPr>
              <a:pPr/>
              <a:t>2017-02-09</a:t>
            </a:fld>
            <a:endParaRPr lang="fr-CA">
              <a:solidFill>
                <a:srgbClr val="000000">
                  <a:tint val="75000"/>
                </a:srgb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solidFill>
                <a:srgbClr val="000000">
                  <a:tint val="75000"/>
                </a:srgb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527BFA-2C0E-4CEC-B6A5-913A56FEF4B4}" type="slidenum">
              <a:rPr lang="fr-CA" smtClean="0">
                <a:solidFill>
                  <a:srgbClr val="000000">
                    <a:tint val="75000"/>
                  </a:srgbClr>
                </a:solidFill>
              </a:rPr>
              <a:pPr/>
              <a:t>‹N°›</a:t>
            </a:fld>
            <a:endParaRPr lang="fr-CA">
              <a:solidFill>
                <a:srgbClr val="000000">
                  <a:tint val="75000"/>
                </a:srgbClr>
              </a:solidFill>
            </a:endParaRPr>
          </a:p>
        </p:txBody>
      </p:sp>
    </p:spTree>
    <p:extLst>
      <p:ext uri="{BB962C8B-B14F-4D97-AF65-F5344CB8AC3E}">
        <p14:creationId xmlns:p14="http://schemas.microsoft.com/office/powerpoint/2010/main" val="187360053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699" r:id="rId26"/>
    <p:sldLayoutId id="2147483700" r:id="rId27"/>
    <p:sldLayoutId id="2147483701" r:id="rId28"/>
    <p:sldLayoutId id="2147483702" r:id="rId29"/>
    <p:sldLayoutId id="2147483703" r:id="rId30"/>
    <p:sldLayoutId id="2147483704" r:id="rId31"/>
    <p:sldLayoutId id="2147483705" r:id="rId32"/>
    <p:sldLayoutId id="2147483706" r:id="rId33"/>
    <p:sldLayoutId id="2147483707" r:id="rId34"/>
    <p:sldLayoutId id="2147483708" r:id="rId35"/>
    <p:sldLayoutId id="2147483709" r:id="rId36"/>
    <p:sldLayoutId id="2147483710" r:id="rId37"/>
    <p:sldLayoutId id="2147483711" r:id="rId38"/>
    <p:sldLayoutId id="2147483712" r:id="rId39"/>
    <p:sldLayoutId id="2147483713" r:id="rId40"/>
    <p:sldLayoutId id="2147483714" r:id="rId41"/>
    <p:sldLayoutId id="2147483715" r:id="rId42"/>
    <p:sldLayoutId id="2147483716" r:id="rId43"/>
    <p:sldLayoutId id="2147483717" r:id="rId44"/>
    <p:sldLayoutId id="2147483718" r:id="rId45"/>
    <p:sldLayoutId id="2147483719" r:id="rId46"/>
    <p:sldLayoutId id="2147483720" r:id="rId47"/>
    <p:sldLayoutId id="2147483721" r:id="rId48"/>
    <p:sldLayoutId id="2147483722" r:id="rId49"/>
    <p:sldLayoutId id="2147483723" r:id="rId50"/>
    <p:sldLayoutId id="2147483724" r:id="rId51"/>
    <p:sldLayoutId id="2147483725" r:id="rId52"/>
    <p:sldLayoutId id="2147483726" r:id="rId53"/>
    <p:sldLayoutId id="2147483727" r:id="rId54"/>
    <p:sldLayoutId id="2147483728" r:id="rId55"/>
    <p:sldLayoutId id="2147483729" r:id="rId56"/>
    <p:sldLayoutId id="2147483730" r:id="rId57"/>
    <p:sldLayoutId id="2147483731" r:id="rId58"/>
    <p:sldLayoutId id="2147483732" r:id="rId59"/>
    <p:sldLayoutId id="2147483733" r:id="rId60"/>
    <p:sldLayoutId id="2147483734" r:id="rId61"/>
    <p:sldLayoutId id="2147483735" r:id="rId62"/>
    <p:sldLayoutId id="2147483736" r:id="rId63"/>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E799F-EDE0-4DE2-9359-824B89CF3EB8}" type="datetimeFigureOut">
              <a:rPr lang="en-GB" smtClean="0">
                <a:solidFill>
                  <a:prstClr val="black">
                    <a:tint val="75000"/>
                  </a:prstClr>
                </a:solidFill>
              </a:rPr>
              <a:pPr/>
              <a:t>09/02/2017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E6E74E-E493-4AE9-B24E-1A31C60DF61D}"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60360243"/>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9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4603" y="1459352"/>
            <a:ext cx="7642333" cy="1800200"/>
          </a:xfrm>
          <a:prstGeom prst="rect">
            <a:avLst/>
          </a:prstGeom>
        </p:spPr>
        <p:txBody>
          <a:bodyPr vert="horz" anchor="b" anchorCtr="0">
            <a:noAutofit/>
          </a:bodyPr>
          <a:lstStyle>
            <a:lvl1pPr algn="l" rtl="0" eaLnBrk="1" latinLnBrk="0" hangingPunct="1">
              <a:spcBef>
                <a:spcPct val="0"/>
              </a:spcBef>
              <a:buNone/>
              <a:defRPr kumimoji="0" sz="4700" kern="1200">
                <a:solidFill>
                  <a:srgbClr val="00005E"/>
                </a:solidFill>
                <a:latin typeface="+mn-lt"/>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6600" noProof="0" dirty="0" smtClean="0">
                <a:latin typeface="Georgia"/>
              </a:rPr>
              <a:t>F</a:t>
            </a:r>
            <a:r>
              <a:rPr kumimoji="0" lang="fr-FR" sz="6600" b="0" i="0" u="none" strike="noStrike" kern="1200" cap="none" spc="0" normalizeH="0" baseline="0" noProof="0" dirty="0" smtClean="0">
                <a:ln>
                  <a:noFill/>
                </a:ln>
                <a:solidFill>
                  <a:srgbClr val="00005E"/>
                </a:solidFill>
                <a:effectLst/>
                <a:uLnTx/>
                <a:uFillTx/>
                <a:latin typeface="Georgia"/>
              </a:rPr>
              <a:t>inancement </a:t>
            </a:r>
            <a:r>
              <a:rPr lang="fr-FR" sz="6600" dirty="0" smtClean="0">
                <a:latin typeface="Georgia"/>
              </a:rPr>
              <a:t>public de la santé au Togo</a:t>
            </a:r>
            <a:endParaRPr kumimoji="0" lang="fr-FR" sz="6600" b="0" i="0" u="none" strike="noStrike" kern="1200" cap="none" spc="0" normalizeH="0" baseline="0" noProof="0" dirty="0">
              <a:ln>
                <a:noFill/>
              </a:ln>
              <a:solidFill>
                <a:srgbClr val="00005E"/>
              </a:solidFill>
              <a:effectLst/>
              <a:uLnTx/>
              <a:uFillTx/>
              <a:latin typeface="Georgia"/>
            </a:endParaRPr>
          </a:p>
        </p:txBody>
      </p:sp>
      <p:grpSp>
        <p:nvGrpSpPr>
          <p:cNvPr id="27" name="Groupe 26"/>
          <p:cNvGrpSpPr/>
          <p:nvPr/>
        </p:nvGrpSpPr>
        <p:grpSpPr>
          <a:xfrm>
            <a:off x="992" y="0"/>
            <a:ext cx="12191008" cy="746974"/>
            <a:chOff x="5440582" y="3090930"/>
            <a:chExt cx="6721367" cy="360608"/>
          </a:xfrm>
        </p:grpSpPr>
        <p:sp>
          <p:nvSpPr>
            <p:cNvPr id="28" name="Rectangle 27"/>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TextBox 5"/>
          <p:cNvSpPr txBox="1"/>
          <p:nvPr/>
        </p:nvSpPr>
        <p:spPr>
          <a:xfrm>
            <a:off x="-6754" y="4333503"/>
            <a:ext cx="6327282" cy="1508105"/>
          </a:xfrm>
          <a:prstGeom prst="rect">
            <a:avLst/>
          </a:prstGeom>
          <a:solidFill>
            <a:schemeClr val="bg1"/>
          </a:solidFill>
        </p:spPr>
        <p:txBody>
          <a:bodyPr wrap="square" rtlCol="0">
            <a:spAutoFit/>
          </a:bodyPr>
          <a:lstStyle/>
          <a:p>
            <a:r>
              <a:rPr lang="en-GB" sz="3600" dirty="0" smtClean="0">
                <a:latin typeface="Rakesly Lt" panose="020B0406030202020204" pitchFamily="34" charset="0"/>
              </a:rPr>
              <a:t>AFTAR MOROU</a:t>
            </a:r>
          </a:p>
          <a:p>
            <a:r>
              <a:rPr lang="en-GB" sz="2800" dirty="0" smtClean="0">
                <a:latin typeface="Rakesly Lt" panose="020B0406030202020204" pitchFamily="34" charset="0"/>
              </a:rPr>
              <a:t>Economiste</a:t>
            </a:r>
          </a:p>
          <a:p>
            <a:r>
              <a:rPr lang="fr-FR" sz="2800" b="1" dirty="0"/>
              <a:t>Ministère de l’Economie et des Finances</a:t>
            </a:r>
            <a:endParaRPr lang="en-GB" sz="2800" dirty="0" smtClean="0">
              <a:latin typeface="Rakesly Lt" panose="020B0406030202020204" pitchFamily="34" charset="0"/>
            </a:endParaRPr>
          </a:p>
        </p:txBody>
      </p:sp>
      <p:sp>
        <p:nvSpPr>
          <p:cNvPr id="2" name="Rectangle 1"/>
          <p:cNvSpPr/>
          <p:nvPr/>
        </p:nvSpPr>
        <p:spPr>
          <a:xfrm>
            <a:off x="-6754" y="6176895"/>
            <a:ext cx="12192000" cy="369332"/>
          </a:xfrm>
          <a:prstGeom prst="rect">
            <a:avLst/>
          </a:prstGeom>
          <a:solidFill>
            <a:schemeClr val="accent4">
              <a:lumMod val="60000"/>
              <a:lumOff val="40000"/>
            </a:schemeClr>
          </a:solidFill>
        </p:spPr>
        <p:txBody>
          <a:bodyPr wrap="square">
            <a:spAutoFit/>
          </a:bodyPr>
          <a:lstStyle/>
          <a:p>
            <a:pPr algn="ctr"/>
            <a:r>
              <a:rPr lang="fr-FR" b="1" dirty="0" smtClean="0"/>
              <a:t>Radisson </a:t>
            </a:r>
            <a:r>
              <a:rPr lang="fr-FR" b="1" dirty="0" err="1" smtClean="0"/>
              <a:t>Blu</a:t>
            </a:r>
            <a:r>
              <a:rPr lang="fr-FR" b="1" dirty="0" smtClean="0"/>
              <a:t> Lomé                                            09 F</a:t>
            </a:r>
            <a:r>
              <a:rPr lang="fr-FR" b="1" dirty="0"/>
              <a:t>é</a:t>
            </a:r>
            <a:r>
              <a:rPr lang="fr-FR" b="1" dirty="0" smtClean="0"/>
              <a:t>vrier 2017                              Dialogue National sur le Financement de la Santé</a:t>
            </a:r>
            <a:endParaRPr lang="fr-FR" b="1" dirty="0"/>
          </a:p>
        </p:txBody>
      </p:sp>
      <p:grpSp>
        <p:nvGrpSpPr>
          <p:cNvPr id="6" name="Group 31"/>
          <p:cNvGrpSpPr/>
          <p:nvPr/>
        </p:nvGrpSpPr>
        <p:grpSpPr>
          <a:xfrm rot="10959853">
            <a:off x="5211435" y="3471604"/>
            <a:ext cx="6630932" cy="2419749"/>
            <a:chOff x="-611188" y="657226"/>
            <a:chExt cx="13620751" cy="4970463"/>
          </a:xfrm>
          <a:solidFill>
            <a:schemeClr val="accent4">
              <a:lumMod val="60000"/>
              <a:lumOff val="40000"/>
            </a:schemeClr>
          </a:solidFill>
        </p:grpSpPr>
        <p:sp>
          <p:nvSpPr>
            <p:cNvPr id="7" name="Freeform 5"/>
            <p:cNvSpPr>
              <a:spLocks noEditPoints="1"/>
            </p:cNvSpPr>
            <p:nvPr/>
          </p:nvSpPr>
          <p:spPr bwMode="auto">
            <a:xfrm>
              <a:off x="2714625" y="2686051"/>
              <a:ext cx="2087563" cy="2011363"/>
            </a:xfrm>
            <a:custGeom>
              <a:avLst/>
              <a:gdLst>
                <a:gd name="T0" fmla="*/ 448 w 493"/>
                <a:gd name="T1" fmla="*/ 116 h 474"/>
                <a:gd name="T2" fmla="*/ 453 w 493"/>
                <a:gd name="T3" fmla="*/ 350 h 474"/>
                <a:gd name="T4" fmla="*/ 251 w 493"/>
                <a:gd name="T5" fmla="*/ 472 h 474"/>
                <a:gd name="T6" fmla="*/ 46 w 493"/>
                <a:gd name="T7" fmla="*/ 359 h 474"/>
                <a:gd name="T8" fmla="*/ 41 w 493"/>
                <a:gd name="T9" fmla="*/ 124 h 474"/>
                <a:gd name="T10" fmla="*/ 242 w 493"/>
                <a:gd name="T11" fmla="*/ 2 h 474"/>
                <a:gd name="T12" fmla="*/ 448 w 493"/>
                <a:gd name="T13" fmla="*/ 116 h 474"/>
                <a:gd name="T14" fmla="*/ 246 w 493"/>
                <a:gd name="T15" fmla="*/ 177 h 474"/>
                <a:gd name="T16" fmla="*/ 194 w 493"/>
                <a:gd name="T17" fmla="*/ 208 h 474"/>
                <a:gd name="T18" fmla="*/ 195 w 493"/>
                <a:gd name="T19" fmla="*/ 268 h 474"/>
                <a:gd name="T20" fmla="*/ 248 w 493"/>
                <a:gd name="T21" fmla="*/ 297 h 474"/>
                <a:gd name="T22" fmla="*/ 299 w 493"/>
                <a:gd name="T23" fmla="*/ 266 h 474"/>
                <a:gd name="T24" fmla="*/ 298 w 493"/>
                <a:gd name="T25" fmla="*/ 206 h 474"/>
                <a:gd name="T26" fmla="*/ 246 w 493"/>
                <a:gd name="T27" fmla="*/ 177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3" h="474">
                  <a:moveTo>
                    <a:pt x="448" y="116"/>
                  </a:moveTo>
                  <a:cubicBezTo>
                    <a:pt x="491" y="187"/>
                    <a:pt x="493" y="277"/>
                    <a:pt x="453" y="350"/>
                  </a:cubicBezTo>
                  <a:cubicBezTo>
                    <a:pt x="412" y="424"/>
                    <a:pt x="335" y="470"/>
                    <a:pt x="251" y="472"/>
                  </a:cubicBezTo>
                  <a:cubicBezTo>
                    <a:pt x="167" y="474"/>
                    <a:pt x="89" y="430"/>
                    <a:pt x="46" y="359"/>
                  </a:cubicBezTo>
                  <a:cubicBezTo>
                    <a:pt x="2" y="287"/>
                    <a:pt x="0" y="197"/>
                    <a:pt x="41" y="124"/>
                  </a:cubicBezTo>
                  <a:cubicBezTo>
                    <a:pt x="81" y="50"/>
                    <a:pt x="158" y="4"/>
                    <a:pt x="242" y="2"/>
                  </a:cubicBezTo>
                  <a:cubicBezTo>
                    <a:pt x="326" y="0"/>
                    <a:pt x="404" y="44"/>
                    <a:pt x="448" y="116"/>
                  </a:cubicBezTo>
                  <a:close/>
                  <a:moveTo>
                    <a:pt x="246" y="177"/>
                  </a:moveTo>
                  <a:cubicBezTo>
                    <a:pt x="224" y="178"/>
                    <a:pt x="205" y="189"/>
                    <a:pt x="194" y="208"/>
                  </a:cubicBezTo>
                  <a:cubicBezTo>
                    <a:pt x="184" y="227"/>
                    <a:pt x="184" y="250"/>
                    <a:pt x="195" y="268"/>
                  </a:cubicBezTo>
                  <a:cubicBezTo>
                    <a:pt x="206" y="286"/>
                    <a:pt x="227" y="297"/>
                    <a:pt x="248" y="297"/>
                  </a:cubicBezTo>
                  <a:cubicBezTo>
                    <a:pt x="269" y="297"/>
                    <a:pt x="289" y="285"/>
                    <a:pt x="299" y="266"/>
                  </a:cubicBezTo>
                  <a:cubicBezTo>
                    <a:pt x="310" y="247"/>
                    <a:pt x="309" y="224"/>
                    <a:pt x="298" y="206"/>
                  </a:cubicBezTo>
                  <a:cubicBezTo>
                    <a:pt x="287" y="188"/>
                    <a:pt x="267" y="177"/>
                    <a:pt x="246" y="177"/>
                  </a:cubicBezTo>
                  <a:close/>
                </a:path>
              </a:pathLst>
            </a:custGeom>
            <a:solidFill>
              <a:srgbClr val="FFFFFF"/>
            </a:solid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8" name="Freeform 6"/>
            <p:cNvSpPr>
              <a:spLocks noEditPoints="1"/>
            </p:cNvSpPr>
            <p:nvPr/>
          </p:nvSpPr>
          <p:spPr bwMode="auto">
            <a:xfrm>
              <a:off x="4281488" y="1838326"/>
              <a:ext cx="698500" cy="682625"/>
            </a:xfrm>
            <a:custGeom>
              <a:avLst/>
              <a:gdLst>
                <a:gd name="T0" fmla="*/ 91 w 165"/>
                <a:gd name="T1" fmla="*/ 3 h 161"/>
                <a:gd name="T2" fmla="*/ 154 w 165"/>
                <a:gd name="T3" fmla="*/ 49 h 161"/>
                <a:gd name="T4" fmla="*/ 145 w 165"/>
                <a:gd name="T5" fmla="*/ 126 h 161"/>
                <a:gd name="T6" fmla="*/ 74 w 165"/>
                <a:gd name="T7" fmla="*/ 158 h 161"/>
                <a:gd name="T8" fmla="*/ 12 w 165"/>
                <a:gd name="T9" fmla="*/ 112 h 161"/>
                <a:gd name="T10" fmla="*/ 20 w 165"/>
                <a:gd name="T11" fmla="*/ 35 h 161"/>
                <a:gd name="T12" fmla="*/ 91 w 165"/>
                <a:gd name="T13" fmla="*/ 3 h 161"/>
                <a:gd name="T14" fmla="*/ 62 w 165"/>
                <a:gd name="T15" fmla="*/ 65 h 161"/>
                <a:gd name="T16" fmla="*/ 59 w 165"/>
                <a:gd name="T17" fmla="*/ 91 h 161"/>
                <a:gd name="T18" fmla="*/ 80 w 165"/>
                <a:gd name="T19" fmla="*/ 106 h 161"/>
                <a:gd name="T20" fmla="*/ 104 w 165"/>
                <a:gd name="T21" fmla="*/ 96 h 161"/>
                <a:gd name="T22" fmla="*/ 107 w 165"/>
                <a:gd name="T23" fmla="*/ 70 h 161"/>
                <a:gd name="T24" fmla="*/ 86 w 165"/>
                <a:gd name="T25" fmla="*/ 54 h 161"/>
                <a:gd name="T26" fmla="*/ 62 w 165"/>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9" y="6"/>
                    <a:pt x="143" y="24"/>
                    <a:pt x="154" y="49"/>
                  </a:cubicBezTo>
                  <a:cubicBezTo>
                    <a:pt x="165" y="74"/>
                    <a:pt x="162" y="104"/>
                    <a:pt x="145" y="126"/>
                  </a:cubicBezTo>
                  <a:cubicBezTo>
                    <a:pt x="129" y="149"/>
                    <a:pt x="102" y="161"/>
                    <a:pt x="74" y="158"/>
                  </a:cubicBezTo>
                  <a:cubicBezTo>
                    <a:pt x="47" y="155"/>
                    <a:pt x="23" y="137"/>
                    <a:pt x="12" y="112"/>
                  </a:cubicBezTo>
                  <a:cubicBezTo>
                    <a:pt x="0" y="86"/>
                    <a:pt x="4" y="57"/>
                    <a:pt x="20" y="35"/>
                  </a:cubicBezTo>
                  <a:cubicBezTo>
                    <a:pt x="36" y="12"/>
                    <a:pt x="63" y="0"/>
                    <a:pt x="91" y="3"/>
                  </a:cubicBezTo>
                  <a:close/>
                  <a:moveTo>
                    <a:pt x="62" y="65"/>
                  </a:moveTo>
                  <a:cubicBezTo>
                    <a:pt x="56" y="73"/>
                    <a:pt x="55" y="82"/>
                    <a:pt x="59" y="91"/>
                  </a:cubicBezTo>
                  <a:cubicBezTo>
                    <a:pt x="63" y="100"/>
                    <a:pt x="71" y="105"/>
                    <a:pt x="80" y="106"/>
                  </a:cubicBezTo>
                  <a:cubicBezTo>
                    <a:pt x="89" y="107"/>
                    <a:pt x="98" y="103"/>
                    <a:pt x="104" y="96"/>
                  </a:cubicBezTo>
                  <a:cubicBezTo>
                    <a:pt x="109" y="88"/>
                    <a:pt x="110" y="78"/>
                    <a:pt x="107" y="70"/>
                  </a:cubicBezTo>
                  <a:cubicBezTo>
                    <a:pt x="103" y="61"/>
                    <a:pt x="95" y="55"/>
                    <a:pt x="86" y="54"/>
                  </a:cubicBezTo>
                  <a:cubicBezTo>
                    <a:pt x="76" y="53"/>
                    <a:pt x="67" y="57"/>
                    <a:pt x="62" y="6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9" name="Freeform 7"/>
            <p:cNvSpPr>
              <a:spLocks noEditPoints="1"/>
            </p:cNvSpPr>
            <p:nvPr/>
          </p:nvSpPr>
          <p:spPr bwMode="auto">
            <a:xfrm>
              <a:off x="5000625" y="3900488"/>
              <a:ext cx="1084263" cy="1095375"/>
            </a:xfrm>
            <a:custGeom>
              <a:avLst/>
              <a:gdLst>
                <a:gd name="T0" fmla="*/ 212 w 256"/>
                <a:gd name="T1" fmla="*/ 217 h 258"/>
                <a:gd name="T2" fmla="*/ 94 w 256"/>
                <a:gd name="T3" fmla="*/ 246 h 258"/>
                <a:gd name="T4" fmla="*/ 10 w 256"/>
                <a:gd name="T5" fmla="*/ 158 h 258"/>
                <a:gd name="T6" fmla="*/ 44 w 256"/>
                <a:gd name="T7" fmla="*/ 41 h 258"/>
                <a:gd name="T8" fmla="*/ 162 w 256"/>
                <a:gd name="T9" fmla="*/ 13 h 258"/>
                <a:gd name="T10" fmla="*/ 246 w 256"/>
                <a:gd name="T11" fmla="*/ 101 h 258"/>
                <a:gd name="T12" fmla="*/ 212 w 256"/>
                <a:gd name="T13" fmla="*/ 217 h 258"/>
                <a:gd name="T14" fmla="*/ 145 w 256"/>
                <a:gd name="T15" fmla="*/ 125 h 258"/>
                <a:gd name="T16" fmla="*/ 133 w 256"/>
                <a:gd name="T17" fmla="*/ 112 h 258"/>
                <a:gd name="T18" fmla="*/ 115 w 256"/>
                <a:gd name="T19" fmla="*/ 116 h 258"/>
                <a:gd name="T20" fmla="*/ 110 w 256"/>
                <a:gd name="T21" fmla="*/ 133 h 258"/>
                <a:gd name="T22" fmla="*/ 123 w 256"/>
                <a:gd name="T23" fmla="*/ 146 h 258"/>
                <a:gd name="T24" fmla="*/ 140 w 256"/>
                <a:gd name="T25" fmla="*/ 142 h 258"/>
                <a:gd name="T26" fmla="*/ 145 w 256"/>
                <a:gd name="T27" fmla="*/ 12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8">
                  <a:moveTo>
                    <a:pt x="212" y="217"/>
                  </a:moveTo>
                  <a:cubicBezTo>
                    <a:pt x="180" y="247"/>
                    <a:pt x="135" y="258"/>
                    <a:pt x="94" y="246"/>
                  </a:cubicBezTo>
                  <a:cubicBezTo>
                    <a:pt x="52" y="233"/>
                    <a:pt x="20" y="200"/>
                    <a:pt x="10" y="158"/>
                  </a:cubicBezTo>
                  <a:cubicBezTo>
                    <a:pt x="0" y="116"/>
                    <a:pt x="13" y="71"/>
                    <a:pt x="44" y="41"/>
                  </a:cubicBezTo>
                  <a:cubicBezTo>
                    <a:pt x="75" y="11"/>
                    <a:pt x="120" y="0"/>
                    <a:pt x="162" y="13"/>
                  </a:cubicBezTo>
                  <a:cubicBezTo>
                    <a:pt x="204" y="25"/>
                    <a:pt x="236" y="58"/>
                    <a:pt x="246" y="101"/>
                  </a:cubicBezTo>
                  <a:cubicBezTo>
                    <a:pt x="256" y="143"/>
                    <a:pt x="243" y="187"/>
                    <a:pt x="212" y="217"/>
                  </a:cubicBezTo>
                  <a:close/>
                  <a:moveTo>
                    <a:pt x="145" y="125"/>
                  </a:moveTo>
                  <a:cubicBezTo>
                    <a:pt x="144" y="119"/>
                    <a:pt x="139" y="114"/>
                    <a:pt x="133" y="112"/>
                  </a:cubicBezTo>
                  <a:cubicBezTo>
                    <a:pt x="127" y="110"/>
                    <a:pt x="120" y="112"/>
                    <a:pt x="115" y="116"/>
                  </a:cubicBezTo>
                  <a:cubicBezTo>
                    <a:pt x="111" y="121"/>
                    <a:pt x="109" y="127"/>
                    <a:pt x="110" y="133"/>
                  </a:cubicBezTo>
                  <a:cubicBezTo>
                    <a:pt x="112" y="140"/>
                    <a:pt x="117" y="145"/>
                    <a:pt x="123" y="146"/>
                  </a:cubicBezTo>
                  <a:cubicBezTo>
                    <a:pt x="129" y="148"/>
                    <a:pt x="136" y="147"/>
                    <a:pt x="140" y="142"/>
                  </a:cubicBezTo>
                  <a:cubicBezTo>
                    <a:pt x="145" y="138"/>
                    <a:pt x="147" y="131"/>
                    <a:pt x="145" y="12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0" name="Freeform 8"/>
            <p:cNvSpPr>
              <a:spLocks noEditPoints="1"/>
            </p:cNvSpPr>
            <p:nvPr/>
          </p:nvSpPr>
          <p:spPr bwMode="auto">
            <a:xfrm>
              <a:off x="5447148" y="2125640"/>
              <a:ext cx="1503363" cy="1514474"/>
            </a:xfrm>
            <a:custGeom>
              <a:avLst/>
              <a:gdLst>
                <a:gd name="T0" fmla="*/ 295 w 355"/>
                <a:gd name="T1" fmla="*/ 58 h 357"/>
                <a:gd name="T2" fmla="*/ 341 w 355"/>
                <a:gd name="T3" fmla="*/ 220 h 357"/>
                <a:gd name="T4" fmla="*/ 223 w 355"/>
                <a:gd name="T5" fmla="*/ 340 h 357"/>
                <a:gd name="T6" fmla="*/ 60 w 355"/>
                <a:gd name="T7" fmla="*/ 299 h 357"/>
                <a:gd name="T8" fmla="*/ 15 w 355"/>
                <a:gd name="T9" fmla="*/ 137 h 357"/>
                <a:gd name="T10" fmla="*/ 132 w 355"/>
                <a:gd name="T11" fmla="*/ 17 h 357"/>
                <a:gd name="T12" fmla="*/ 295 w 355"/>
                <a:gd name="T13" fmla="*/ 58 h 357"/>
                <a:gd name="T14" fmla="*/ 142 w 355"/>
                <a:gd name="T15" fmla="*/ 51 h 357"/>
                <a:gd name="T16" fmla="*/ 50 w 355"/>
                <a:gd name="T17" fmla="*/ 146 h 357"/>
                <a:gd name="T18" fmla="*/ 86 w 355"/>
                <a:gd name="T19" fmla="*/ 273 h 357"/>
                <a:gd name="T20" fmla="*/ 213 w 355"/>
                <a:gd name="T21" fmla="*/ 306 h 357"/>
                <a:gd name="T22" fmla="*/ 306 w 355"/>
                <a:gd name="T23" fmla="*/ 211 h 357"/>
                <a:gd name="T24" fmla="*/ 270 w 355"/>
                <a:gd name="T25" fmla="*/ 84 h 357"/>
                <a:gd name="T26" fmla="*/ 142 w 355"/>
                <a:gd name="T27" fmla="*/ 5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5" h="357">
                  <a:moveTo>
                    <a:pt x="295" y="58"/>
                  </a:moveTo>
                  <a:cubicBezTo>
                    <a:pt x="338" y="100"/>
                    <a:pt x="355" y="162"/>
                    <a:pt x="341" y="220"/>
                  </a:cubicBezTo>
                  <a:cubicBezTo>
                    <a:pt x="326" y="278"/>
                    <a:pt x="281" y="324"/>
                    <a:pt x="223" y="340"/>
                  </a:cubicBezTo>
                  <a:cubicBezTo>
                    <a:pt x="165" y="357"/>
                    <a:pt x="103" y="341"/>
                    <a:pt x="60" y="299"/>
                  </a:cubicBezTo>
                  <a:cubicBezTo>
                    <a:pt x="17" y="257"/>
                    <a:pt x="0" y="195"/>
                    <a:pt x="15" y="137"/>
                  </a:cubicBezTo>
                  <a:cubicBezTo>
                    <a:pt x="30" y="79"/>
                    <a:pt x="74" y="33"/>
                    <a:pt x="132" y="17"/>
                  </a:cubicBezTo>
                  <a:cubicBezTo>
                    <a:pt x="190" y="0"/>
                    <a:pt x="252" y="16"/>
                    <a:pt x="295" y="58"/>
                  </a:cubicBezTo>
                  <a:close/>
                  <a:moveTo>
                    <a:pt x="142" y="51"/>
                  </a:moveTo>
                  <a:cubicBezTo>
                    <a:pt x="96" y="64"/>
                    <a:pt x="61" y="100"/>
                    <a:pt x="50" y="146"/>
                  </a:cubicBezTo>
                  <a:cubicBezTo>
                    <a:pt x="38" y="192"/>
                    <a:pt x="52" y="240"/>
                    <a:pt x="86" y="273"/>
                  </a:cubicBezTo>
                  <a:cubicBezTo>
                    <a:pt x="119" y="306"/>
                    <a:pt x="168" y="318"/>
                    <a:pt x="213" y="306"/>
                  </a:cubicBezTo>
                  <a:cubicBezTo>
                    <a:pt x="259" y="293"/>
                    <a:pt x="294" y="257"/>
                    <a:pt x="306" y="211"/>
                  </a:cubicBezTo>
                  <a:cubicBezTo>
                    <a:pt x="317" y="165"/>
                    <a:pt x="304" y="117"/>
                    <a:pt x="270" y="84"/>
                  </a:cubicBezTo>
                  <a:cubicBezTo>
                    <a:pt x="236" y="51"/>
                    <a:pt x="187" y="39"/>
                    <a:pt x="142" y="51"/>
                  </a:cubicBezTo>
                  <a:close/>
                </a:path>
              </a:pathLst>
            </a:custGeom>
            <a:solidFill>
              <a:schemeClr val="accent2">
                <a:lumMod val="75000"/>
              </a:schemeClr>
            </a:solidFill>
            <a:ln w="25400" cap="flat">
              <a:solidFill>
                <a:schemeClr val="accent2">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1" name="Freeform 9"/>
            <p:cNvSpPr>
              <a:spLocks noEditPoints="1"/>
            </p:cNvSpPr>
            <p:nvPr/>
          </p:nvSpPr>
          <p:spPr bwMode="auto">
            <a:xfrm>
              <a:off x="4225925" y="4826001"/>
              <a:ext cx="698500" cy="682625"/>
            </a:xfrm>
            <a:custGeom>
              <a:avLst/>
              <a:gdLst>
                <a:gd name="T0" fmla="*/ 91 w 165"/>
                <a:gd name="T1" fmla="*/ 3 h 161"/>
                <a:gd name="T2" fmla="*/ 154 w 165"/>
                <a:gd name="T3" fmla="*/ 49 h 161"/>
                <a:gd name="T4" fmla="*/ 145 w 165"/>
                <a:gd name="T5" fmla="*/ 126 h 161"/>
                <a:gd name="T6" fmla="*/ 74 w 165"/>
                <a:gd name="T7" fmla="*/ 158 h 161"/>
                <a:gd name="T8" fmla="*/ 11 w 165"/>
                <a:gd name="T9" fmla="*/ 112 h 161"/>
                <a:gd name="T10" fmla="*/ 20 w 165"/>
                <a:gd name="T11" fmla="*/ 35 h 161"/>
                <a:gd name="T12" fmla="*/ 91 w 165"/>
                <a:gd name="T13" fmla="*/ 3 h 161"/>
                <a:gd name="T14" fmla="*/ 34 w 165"/>
                <a:gd name="T15" fmla="*/ 45 h 161"/>
                <a:gd name="T16" fmla="*/ 28 w 165"/>
                <a:gd name="T17" fmla="*/ 105 h 161"/>
                <a:gd name="T18" fmla="*/ 76 w 165"/>
                <a:gd name="T19" fmla="*/ 140 h 161"/>
                <a:gd name="T20" fmla="*/ 131 w 165"/>
                <a:gd name="T21" fmla="*/ 116 h 161"/>
                <a:gd name="T22" fmla="*/ 137 w 165"/>
                <a:gd name="T23" fmla="*/ 56 h 161"/>
                <a:gd name="T24" fmla="*/ 89 w 165"/>
                <a:gd name="T25" fmla="*/ 21 h 161"/>
                <a:gd name="T26" fmla="*/ 34 w 165"/>
                <a:gd name="T27"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8" y="6"/>
                    <a:pt x="142" y="24"/>
                    <a:pt x="154" y="49"/>
                  </a:cubicBezTo>
                  <a:cubicBezTo>
                    <a:pt x="165" y="75"/>
                    <a:pt x="162" y="104"/>
                    <a:pt x="145" y="126"/>
                  </a:cubicBezTo>
                  <a:cubicBezTo>
                    <a:pt x="129" y="149"/>
                    <a:pt x="102" y="161"/>
                    <a:pt x="74" y="158"/>
                  </a:cubicBezTo>
                  <a:cubicBezTo>
                    <a:pt x="46" y="155"/>
                    <a:pt x="23" y="137"/>
                    <a:pt x="11" y="112"/>
                  </a:cubicBezTo>
                  <a:cubicBezTo>
                    <a:pt x="0" y="86"/>
                    <a:pt x="3" y="57"/>
                    <a:pt x="20" y="35"/>
                  </a:cubicBezTo>
                  <a:cubicBezTo>
                    <a:pt x="36" y="12"/>
                    <a:pt x="63" y="0"/>
                    <a:pt x="91" y="3"/>
                  </a:cubicBezTo>
                  <a:close/>
                  <a:moveTo>
                    <a:pt x="34" y="45"/>
                  </a:moveTo>
                  <a:cubicBezTo>
                    <a:pt x="21" y="62"/>
                    <a:pt x="19" y="85"/>
                    <a:pt x="28" y="105"/>
                  </a:cubicBezTo>
                  <a:cubicBezTo>
                    <a:pt x="36" y="124"/>
                    <a:pt x="55" y="138"/>
                    <a:pt x="76" y="140"/>
                  </a:cubicBezTo>
                  <a:cubicBezTo>
                    <a:pt x="97" y="142"/>
                    <a:pt x="118" y="133"/>
                    <a:pt x="131" y="116"/>
                  </a:cubicBezTo>
                  <a:cubicBezTo>
                    <a:pt x="143" y="99"/>
                    <a:pt x="146" y="76"/>
                    <a:pt x="137" y="56"/>
                  </a:cubicBezTo>
                  <a:cubicBezTo>
                    <a:pt x="129" y="37"/>
                    <a:pt x="110" y="23"/>
                    <a:pt x="89" y="21"/>
                  </a:cubicBezTo>
                  <a:cubicBezTo>
                    <a:pt x="68" y="19"/>
                    <a:pt x="47" y="28"/>
                    <a:pt x="34" y="4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2" name="Freeform 10"/>
            <p:cNvSpPr>
              <a:spLocks noEditPoints="1"/>
            </p:cNvSpPr>
            <p:nvPr/>
          </p:nvSpPr>
          <p:spPr bwMode="auto">
            <a:xfrm>
              <a:off x="8977313" y="2470151"/>
              <a:ext cx="2089150" cy="2006600"/>
            </a:xfrm>
            <a:custGeom>
              <a:avLst/>
              <a:gdLst>
                <a:gd name="T0" fmla="*/ 448 w 493"/>
                <a:gd name="T1" fmla="*/ 115 h 473"/>
                <a:gd name="T2" fmla="*/ 452 w 493"/>
                <a:gd name="T3" fmla="*/ 350 h 473"/>
                <a:gd name="T4" fmla="*/ 251 w 493"/>
                <a:gd name="T5" fmla="*/ 471 h 473"/>
                <a:gd name="T6" fmla="*/ 45 w 493"/>
                <a:gd name="T7" fmla="*/ 358 h 473"/>
                <a:gd name="T8" fmla="*/ 41 w 493"/>
                <a:gd name="T9" fmla="*/ 123 h 473"/>
                <a:gd name="T10" fmla="*/ 242 w 493"/>
                <a:gd name="T11" fmla="*/ 2 h 473"/>
                <a:gd name="T12" fmla="*/ 448 w 493"/>
                <a:gd name="T13" fmla="*/ 115 h 473"/>
                <a:gd name="T14" fmla="*/ 245 w 493"/>
                <a:gd name="T15" fmla="*/ 177 h 473"/>
                <a:gd name="T16" fmla="*/ 194 w 493"/>
                <a:gd name="T17" fmla="*/ 208 h 473"/>
                <a:gd name="T18" fmla="*/ 195 w 493"/>
                <a:gd name="T19" fmla="*/ 268 h 473"/>
                <a:gd name="T20" fmla="*/ 248 w 493"/>
                <a:gd name="T21" fmla="*/ 296 h 473"/>
                <a:gd name="T22" fmla="*/ 299 w 493"/>
                <a:gd name="T23" fmla="*/ 265 h 473"/>
                <a:gd name="T24" fmla="*/ 298 w 493"/>
                <a:gd name="T25" fmla="*/ 205 h 473"/>
                <a:gd name="T26" fmla="*/ 245 w 493"/>
                <a:gd name="T27" fmla="*/ 177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3" h="473">
                  <a:moveTo>
                    <a:pt x="448" y="115"/>
                  </a:moveTo>
                  <a:cubicBezTo>
                    <a:pt x="491" y="187"/>
                    <a:pt x="493" y="276"/>
                    <a:pt x="452" y="350"/>
                  </a:cubicBezTo>
                  <a:cubicBezTo>
                    <a:pt x="412" y="423"/>
                    <a:pt x="335" y="470"/>
                    <a:pt x="251" y="471"/>
                  </a:cubicBezTo>
                  <a:cubicBezTo>
                    <a:pt x="167" y="473"/>
                    <a:pt x="89" y="430"/>
                    <a:pt x="45" y="358"/>
                  </a:cubicBezTo>
                  <a:cubicBezTo>
                    <a:pt x="2" y="286"/>
                    <a:pt x="0" y="197"/>
                    <a:pt x="41" y="123"/>
                  </a:cubicBezTo>
                  <a:cubicBezTo>
                    <a:pt x="81" y="50"/>
                    <a:pt x="158" y="3"/>
                    <a:pt x="242" y="2"/>
                  </a:cubicBezTo>
                  <a:cubicBezTo>
                    <a:pt x="326" y="0"/>
                    <a:pt x="404" y="43"/>
                    <a:pt x="448" y="115"/>
                  </a:cubicBezTo>
                  <a:close/>
                  <a:moveTo>
                    <a:pt x="245" y="177"/>
                  </a:moveTo>
                  <a:cubicBezTo>
                    <a:pt x="224" y="177"/>
                    <a:pt x="204" y="189"/>
                    <a:pt x="194" y="208"/>
                  </a:cubicBezTo>
                  <a:cubicBezTo>
                    <a:pt x="183" y="226"/>
                    <a:pt x="184" y="249"/>
                    <a:pt x="195" y="268"/>
                  </a:cubicBezTo>
                  <a:cubicBezTo>
                    <a:pt x="206" y="286"/>
                    <a:pt x="226" y="297"/>
                    <a:pt x="248" y="296"/>
                  </a:cubicBezTo>
                  <a:cubicBezTo>
                    <a:pt x="269" y="296"/>
                    <a:pt x="289" y="284"/>
                    <a:pt x="299" y="265"/>
                  </a:cubicBezTo>
                  <a:cubicBezTo>
                    <a:pt x="309" y="247"/>
                    <a:pt x="309" y="224"/>
                    <a:pt x="298" y="205"/>
                  </a:cubicBezTo>
                  <a:cubicBezTo>
                    <a:pt x="287" y="187"/>
                    <a:pt x="267" y="176"/>
                    <a:pt x="245" y="177"/>
                  </a:cubicBezTo>
                  <a:close/>
                </a:path>
              </a:pathLst>
            </a:custGeom>
            <a:solidFill>
              <a:schemeClr val="accent2">
                <a:lumMod val="75000"/>
              </a:schemeClr>
            </a:solidFill>
            <a:ln w="25400" cap="flat">
              <a:solidFill>
                <a:schemeClr val="accent2">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chemeClr val="accent4">
                    <a:lumMod val="60000"/>
                    <a:lumOff val="40000"/>
                  </a:schemeClr>
                </a:solidFill>
              </a:endParaRPr>
            </a:p>
          </p:txBody>
        </p:sp>
        <p:sp>
          <p:nvSpPr>
            <p:cNvPr id="13" name="Freeform 11"/>
            <p:cNvSpPr>
              <a:spLocks noEditPoints="1"/>
            </p:cNvSpPr>
            <p:nvPr/>
          </p:nvSpPr>
          <p:spPr bwMode="auto">
            <a:xfrm>
              <a:off x="10545763" y="1620838"/>
              <a:ext cx="698500" cy="679450"/>
            </a:xfrm>
            <a:custGeom>
              <a:avLst/>
              <a:gdLst>
                <a:gd name="T0" fmla="*/ 91 w 165"/>
                <a:gd name="T1" fmla="*/ 3 h 160"/>
                <a:gd name="T2" fmla="*/ 153 w 165"/>
                <a:gd name="T3" fmla="*/ 49 h 160"/>
                <a:gd name="T4" fmla="*/ 145 w 165"/>
                <a:gd name="T5" fmla="*/ 126 h 160"/>
                <a:gd name="T6" fmla="*/ 74 w 165"/>
                <a:gd name="T7" fmla="*/ 157 h 160"/>
                <a:gd name="T8" fmla="*/ 11 w 165"/>
                <a:gd name="T9" fmla="*/ 111 h 160"/>
                <a:gd name="T10" fmla="*/ 20 w 165"/>
                <a:gd name="T11" fmla="*/ 34 h 160"/>
                <a:gd name="T12" fmla="*/ 91 w 165"/>
                <a:gd name="T13" fmla="*/ 3 h 160"/>
                <a:gd name="T14" fmla="*/ 61 w 165"/>
                <a:gd name="T15" fmla="*/ 64 h 160"/>
                <a:gd name="T16" fmla="*/ 58 w 165"/>
                <a:gd name="T17" fmla="*/ 90 h 160"/>
                <a:gd name="T18" fmla="*/ 80 w 165"/>
                <a:gd name="T19" fmla="*/ 106 h 160"/>
                <a:gd name="T20" fmla="*/ 103 w 165"/>
                <a:gd name="T21" fmla="*/ 95 h 160"/>
                <a:gd name="T22" fmla="*/ 106 w 165"/>
                <a:gd name="T23" fmla="*/ 69 h 160"/>
                <a:gd name="T24" fmla="*/ 85 w 165"/>
                <a:gd name="T25" fmla="*/ 54 h 160"/>
                <a:gd name="T26" fmla="*/ 61 w 165"/>
                <a:gd name="T27" fmla="*/ 6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0">
                  <a:moveTo>
                    <a:pt x="91" y="3"/>
                  </a:moveTo>
                  <a:cubicBezTo>
                    <a:pt x="118" y="6"/>
                    <a:pt x="142" y="23"/>
                    <a:pt x="153" y="49"/>
                  </a:cubicBezTo>
                  <a:cubicBezTo>
                    <a:pt x="165" y="74"/>
                    <a:pt x="161" y="103"/>
                    <a:pt x="145" y="126"/>
                  </a:cubicBezTo>
                  <a:cubicBezTo>
                    <a:pt x="129" y="148"/>
                    <a:pt x="102" y="160"/>
                    <a:pt x="74" y="157"/>
                  </a:cubicBezTo>
                  <a:cubicBezTo>
                    <a:pt x="46" y="154"/>
                    <a:pt x="22" y="137"/>
                    <a:pt x="11" y="111"/>
                  </a:cubicBezTo>
                  <a:cubicBezTo>
                    <a:pt x="0" y="86"/>
                    <a:pt x="3" y="56"/>
                    <a:pt x="20" y="34"/>
                  </a:cubicBezTo>
                  <a:cubicBezTo>
                    <a:pt x="36" y="12"/>
                    <a:pt x="63" y="0"/>
                    <a:pt x="91" y="3"/>
                  </a:cubicBezTo>
                  <a:close/>
                  <a:moveTo>
                    <a:pt x="61" y="64"/>
                  </a:moveTo>
                  <a:cubicBezTo>
                    <a:pt x="56" y="72"/>
                    <a:pt x="55" y="82"/>
                    <a:pt x="58" y="90"/>
                  </a:cubicBezTo>
                  <a:cubicBezTo>
                    <a:pt x="62" y="99"/>
                    <a:pt x="70" y="105"/>
                    <a:pt x="80" y="106"/>
                  </a:cubicBezTo>
                  <a:cubicBezTo>
                    <a:pt x="89" y="107"/>
                    <a:pt x="98" y="103"/>
                    <a:pt x="103" y="95"/>
                  </a:cubicBezTo>
                  <a:cubicBezTo>
                    <a:pt x="109" y="88"/>
                    <a:pt x="110" y="78"/>
                    <a:pt x="106" y="69"/>
                  </a:cubicBezTo>
                  <a:cubicBezTo>
                    <a:pt x="102" y="61"/>
                    <a:pt x="94" y="55"/>
                    <a:pt x="85" y="54"/>
                  </a:cubicBezTo>
                  <a:cubicBezTo>
                    <a:pt x="76" y="53"/>
                    <a:pt x="67" y="57"/>
                    <a:pt x="61" y="64"/>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4" name="Freeform 12"/>
            <p:cNvSpPr>
              <a:spLocks noEditPoints="1"/>
            </p:cNvSpPr>
            <p:nvPr/>
          </p:nvSpPr>
          <p:spPr bwMode="auto">
            <a:xfrm>
              <a:off x="11260138" y="3683001"/>
              <a:ext cx="1089025" cy="1092200"/>
            </a:xfrm>
            <a:custGeom>
              <a:avLst/>
              <a:gdLst>
                <a:gd name="T0" fmla="*/ 212 w 257"/>
                <a:gd name="T1" fmla="*/ 217 h 257"/>
                <a:gd name="T2" fmla="*/ 94 w 257"/>
                <a:gd name="T3" fmla="*/ 245 h 257"/>
                <a:gd name="T4" fmla="*/ 10 w 257"/>
                <a:gd name="T5" fmla="*/ 157 h 257"/>
                <a:gd name="T6" fmla="*/ 45 w 257"/>
                <a:gd name="T7" fmla="*/ 41 h 257"/>
                <a:gd name="T8" fmla="*/ 163 w 257"/>
                <a:gd name="T9" fmla="*/ 12 h 257"/>
                <a:gd name="T10" fmla="*/ 247 w 257"/>
                <a:gd name="T11" fmla="*/ 100 h 257"/>
                <a:gd name="T12" fmla="*/ 212 w 257"/>
                <a:gd name="T13" fmla="*/ 217 h 257"/>
                <a:gd name="T14" fmla="*/ 146 w 257"/>
                <a:gd name="T15" fmla="*/ 124 h 257"/>
                <a:gd name="T16" fmla="*/ 134 w 257"/>
                <a:gd name="T17" fmla="*/ 111 h 257"/>
                <a:gd name="T18" fmla="*/ 116 w 257"/>
                <a:gd name="T19" fmla="*/ 116 h 257"/>
                <a:gd name="T20" fmla="*/ 111 w 257"/>
                <a:gd name="T21" fmla="*/ 133 h 257"/>
                <a:gd name="T22" fmla="*/ 123 w 257"/>
                <a:gd name="T23" fmla="*/ 146 h 257"/>
                <a:gd name="T24" fmla="*/ 141 w 257"/>
                <a:gd name="T25" fmla="*/ 142 h 257"/>
                <a:gd name="T26" fmla="*/ 146 w 257"/>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57">
                  <a:moveTo>
                    <a:pt x="212" y="217"/>
                  </a:moveTo>
                  <a:cubicBezTo>
                    <a:pt x="181" y="246"/>
                    <a:pt x="136" y="257"/>
                    <a:pt x="94" y="245"/>
                  </a:cubicBezTo>
                  <a:cubicBezTo>
                    <a:pt x="53" y="233"/>
                    <a:pt x="21" y="199"/>
                    <a:pt x="10" y="157"/>
                  </a:cubicBezTo>
                  <a:cubicBezTo>
                    <a:pt x="0" y="115"/>
                    <a:pt x="13" y="71"/>
                    <a:pt x="45" y="41"/>
                  </a:cubicBezTo>
                  <a:cubicBezTo>
                    <a:pt x="76" y="11"/>
                    <a:pt x="121" y="0"/>
                    <a:pt x="163" y="12"/>
                  </a:cubicBezTo>
                  <a:cubicBezTo>
                    <a:pt x="204" y="24"/>
                    <a:pt x="236" y="58"/>
                    <a:pt x="247" y="100"/>
                  </a:cubicBezTo>
                  <a:cubicBezTo>
                    <a:pt x="257" y="142"/>
                    <a:pt x="244" y="187"/>
                    <a:pt x="212" y="217"/>
                  </a:cubicBezTo>
                  <a:close/>
                  <a:moveTo>
                    <a:pt x="146" y="124"/>
                  </a:moveTo>
                  <a:cubicBezTo>
                    <a:pt x="144" y="118"/>
                    <a:pt x="140" y="113"/>
                    <a:pt x="134" y="111"/>
                  </a:cubicBezTo>
                  <a:cubicBezTo>
                    <a:pt x="127" y="109"/>
                    <a:pt x="121" y="111"/>
                    <a:pt x="116" y="116"/>
                  </a:cubicBezTo>
                  <a:cubicBezTo>
                    <a:pt x="111" y="120"/>
                    <a:pt x="109" y="127"/>
                    <a:pt x="111" y="133"/>
                  </a:cubicBezTo>
                  <a:cubicBezTo>
                    <a:pt x="112" y="139"/>
                    <a:pt x="117" y="144"/>
                    <a:pt x="123" y="146"/>
                  </a:cubicBezTo>
                  <a:cubicBezTo>
                    <a:pt x="130" y="148"/>
                    <a:pt x="136" y="146"/>
                    <a:pt x="141" y="142"/>
                  </a:cubicBezTo>
                  <a:cubicBezTo>
                    <a:pt x="146" y="137"/>
                    <a:pt x="147" y="131"/>
                    <a:pt x="146" y="124"/>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5" name="Freeform 13"/>
            <p:cNvSpPr>
              <a:spLocks noEditPoints="1"/>
            </p:cNvSpPr>
            <p:nvPr/>
          </p:nvSpPr>
          <p:spPr bwMode="auto">
            <a:xfrm>
              <a:off x="11506200" y="1917701"/>
              <a:ext cx="1503363" cy="1511300"/>
            </a:xfrm>
            <a:custGeom>
              <a:avLst/>
              <a:gdLst>
                <a:gd name="T0" fmla="*/ 295 w 355"/>
                <a:gd name="T1" fmla="*/ 58 h 356"/>
                <a:gd name="T2" fmla="*/ 340 w 355"/>
                <a:gd name="T3" fmla="*/ 219 h 356"/>
                <a:gd name="T4" fmla="*/ 223 w 355"/>
                <a:gd name="T5" fmla="*/ 340 h 356"/>
                <a:gd name="T6" fmla="*/ 60 w 355"/>
                <a:gd name="T7" fmla="*/ 298 h 356"/>
                <a:gd name="T8" fmla="*/ 14 w 355"/>
                <a:gd name="T9" fmla="*/ 137 h 356"/>
                <a:gd name="T10" fmla="*/ 132 w 355"/>
                <a:gd name="T11" fmla="*/ 16 h 356"/>
                <a:gd name="T12" fmla="*/ 295 w 355"/>
                <a:gd name="T13" fmla="*/ 58 h 356"/>
                <a:gd name="T14" fmla="*/ 142 w 355"/>
                <a:gd name="T15" fmla="*/ 51 h 356"/>
                <a:gd name="T16" fmla="*/ 49 w 355"/>
                <a:gd name="T17" fmla="*/ 145 h 356"/>
                <a:gd name="T18" fmla="*/ 85 w 355"/>
                <a:gd name="T19" fmla="*/ 272 h 356"/>
                <a:gd name="T20" fmla="*/ 213 w 355"/>
                <a:gd name="T21" fmla="*/ 305 h 356"/>
                <a:gd name="T22" fmla="*/ 305 w 355"/>
                <a:gd name="T23" fmla="*/ 210 h 356"/>
                <a:gd name="T24" fmla="*/ 269 w 355"/>
                <a:gd name="T25" fmla="*/ 83 h 356"/>
                <a:gd name="T26" fmla="*/ 142 w 355"/>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5" h="356">
                  <a:moveTo>
                    <a:pt x="295" y="58"/>
                  </a:moveTo>
                  <a:cubicBezTo>
                    <a:pt x="338" y="100"/>
                    <a:pt x="355" y="161"/>
                    <a:pt x="340" y="219"/>
                  </a:cubicBezTo>
                  <a:cubicBezTo>
                    <a:pt x="325" y="278"/>
                    <a:pt x="281" y="323"/>
                    <a:pt x="223" y="340"/>
                  </a:cubicBezTo>
                  <a:cubicBezTo>
                    <a:pt x="165" y="356"/>
                    <a:pt x="103" y="340"/>
                    <a:pt x="60" y="298"/>
                  </a:cubicBezTo>
                  <a:cubicBezTo>
                    <a:pt x="17" y="256"/>
                    <a:pt x="0" y="195"/>
                    <a:pt x="14" y="137"/>
                  </a:cubicBezTo>
                  <a:cubicBezTo>
                    <a:pt x="29" y="78"/>
                    <a:pt x="74" y="32"/>
                    <a:pt x="132" y="16"/>
                  </a:cubicBezTo>
                  <a:cubicBezTo>
                    <a:pt x="190" y="0"/>
                    <a:pt x="252" y="16"/>
                    <a:pt x="295" y="58"/>
                  </a:cubicBezTo>
                  <a:close/>
                  <a:moveTo>
                    <a:pt x="142" y="51"/>
                  </a:moveTo>
                  <a:cubicBezTo>
                    <a:pt x="96" y="64"/>
                    <a:pt x="61" y="100"/>
                    <a:pt x="49" y="145"/>
                  </a:cubicBezTo>
                  <a:cubicBezTo>
                    <a:pt x="38" y="191"/>
                    <a:pt x="51" y="240"/>
                    <a:pt x="85" y="272"/>
                  </a:cubicBezTo>
                  <a:cubicBezTo>
                    <a:pt x="119" y="305"/>
                    <a:pt x="168" y="318"/>
                    <a:pt x="213" y="305"/>
                  </a:cubicBezTo>
                  <a:cubicBezTo>
                    <a:pt x="259" y="292"/>
                    <a:pt x="294" y="256"/>
                    <a:pt x="305" y="210"/>
                  </a:cubicBezTo>
                  <a:cubicBezTo>
                    <a:pt x="317" y="165"/>
                    <a:pt x="303" y="116"/>
                    <a:pt x="269" y="83"/>
                  </a:cubicBezTo>
                  <a:cubicBezTo>
                    <a:pt x="236" y="51"/>
                    <a:pt x="187" y="38"/>
                    <a:pt x="142" y="51"/>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6" name="Freeform 14"/>
            <p:cNvSpPr>
              <a:spLocks noEditPoints="1"/>
            </p:cNvSpPr>
            <p:nvPr/>
          </p:nvSpPr>
          <p:spPr bwMode="auto">
            <a:xfrm>
              <a:off x="10490200" y="4608513"/>
              <a:ext cx="693738" cy="679450"/>
            </a:xfrm>
            <a:custGeom>
              <a:avLst/>
              <a:gdLst>
                <a:gd name="T0" fmla="*/ 90 w 164"/>
                <a:gd name="T1" fmla="*/ 3 h 160"/>
                <a:gd name="T2" fmla="*/ 153 w 164"/>
                <a:gd name="T3" fmla="*/ 49 h 160"/>
                <a:gd name="T4" fmla="*/ 145 w 164"/>
                <a:gd name="T5" fmla="*/ 126 h 160"/>
                <a:gd name="T6" fmla="*/ 74 w 164"/>
                <a:gd name="T7" fmla="*/ 157 h 160"/>
                <a:gd name="T8" fmla="*/ 11 w 164"/>
                <a:gd name="T9" fmla="*/ 111 h 160"/>
                <a:gd name="T10" fmla="*/ 19 w 164"/>
                <a:gd name="T11" fmla="*/ 34 h 160"/>
                <a:gd name="T12" fmla="*/ 90 w 164"/>
                <a:gd name="T13" fmla="*/ 3 h 160"/>
                <a:gd name="T14" fmla="*/ 34 w 164"/>
                <a:gd name="T15" fmla="*/ 45 h 160"/>
                <a:gd name="T16" fmla="*/ 27 w 164"/>
                <a:gd name="T17" fmla="*/ 104 h 160"/>
                <a:gd name="T18" fmla="*/ 76 w 164"/>
                <a:gd name="T19" fmla="*/ 140 h 160"/>
                <a:gd name="T20" fmla="*/ 130 w 164"/>
                <a:gd name="T21" fmla="*/ 115 h 160"/>
                <a:gd name="T22" fmla="*/ 137 w 164"/>
                <a:gd name="T23" fmla="*/ 56 h 160"/>
                <a:gd name="T24" fmla="*/ 89 w 164"/>
                <a:gd name="T25" fmla="*/ 20 h 160"/>
                <a:gd name="T26" fmla="*/ 34 w 164"/>
                <a:gd name="T27" fmla="*/ 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0">
                  <a:moveTo>
                    <a:pt x="90" y="3"/>
                  </a:moveTo>
                  <a:cubicBezTo>
                    <a:pt x="118" y="6"/>
                    <a:pt x="142" y="23"/>
                    <a:pt x="153" y="49"/>
                  </a:cubicBezTo>
                  <a:cubicBezTo>
                    <a:pt x="164" y="74"/>
                    <a:pt x="161" y="103"/>
                    <a:pt x="145" y="126"/>
                  </a:cubicBezTo>
                  <a:cubicBezTo>
                    <a:pt x="128" y="148"/>
                    <a:pt x="101" y="160"/>
                    <a:pt x="74" y="157"/>
                  </a:cubicBezTo>
                  <a:cubicBezTo>
                    <a:pt x="46" y="154"/>
                    <a:pt x="22" y="137"/>
                    <a:pt x="11" y="111"/>
                  </a:cubicBezTo>
                  <a:cubicBezTo>
                    <a:pt x="0" y="86"/>
                    <a:pt x="3" y="56"/>
                    <a:pt x="19" y="34"/>
                  </a:cubicBezTo>
                  <a:cubicBezTo>
                    <a:pt x="36" y="12"/>
                    <a:pt x="63" y="0"/>
                    <a:pt x="90" y="3"/>
                  </a:cubicBezTo>
                  <a:close/>
                  <a:moveTo>
                    <a:pt x="34" y="45"/>
                  </a:moveTo>
                  <a:cubicBezTo>
                    <a:pt x="21" y="62"/>
                    <a:pt x="18" y="85"/>
                    <a:pt x="27" y="104"/>
                  </a:cubicBezTo>
                  <a:cubicBezTo>
                    <a:pt x="36" y="124"/>
                    <a:pt x="54" y="137"/>
                    <a:pt x="76" y="140"/>
                  </a:cubicBezTo>
                  <a:cubicBezTo>
                    <a:pt x="97" y="142"/>
                    <a:pt x="118" y="133"/>
                    <a:pt x="130" y="115"/>
                  </a:cubicBezTo>
                  <a:cubicBezTo>
                    <a:pt x="143" y="98"/>
                    <a:pt x="146" y="75"/>
                    <a:pt x="137" y="56"/>
                  </a:cubicBezTo>
                  <a:cubicBezTo>
                    <a:pt x="128" y="36"/>
                    <a:pt x="110" y="23"/>
                    <a:pt x="89" y="20"/>
                  </a:cubicBezTo>
                  <a:cubicBezTo>
                    <a:pt x="67" y="18"/>
                    <a:pt x="46" y="27"/>
                    <a:pt x="34" y="4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7" name="Freeform 15"/>
            <p:cNvSpPr>
              <a:spLocks noEditPoints="1"/>
            </p:cNvSpPr>
            <p:nvPr/>
          </p:nvSpPr>
          <p:spPr bwMode="auto">
            <a:xfrm>
              <a:off x="-611188" y="2809876"/>
              <a:ext cx="2084388" cy="2006600"/>
            </a:xfrm>
            <a:custGeom>
              <a:avLst/>
              <a:gdLst>
                <a:gd name="T0" fmla="*/ 447 w 492"/>
                <a:gd name="T1" fmla="*/ 115 h 473"/>
                <a:gd name="T2" fmla="*/ 452 w 492"/>
                <a:gd name="T3" fmla="*/ 350 h 473"/>
                <a:gd name="T4" fmla="*/ 251 w 492"/>
                <a:gd name="T5" fmla="*/ 471 h 473"/>
                <a:gd name="T6" fmla="*/ 45 w 492"/>
                <a:gd name="T7" fmla="*/ 358 h 473"/>
                <a:gd name="T8" fmla="*/ 40 w 492"/>
                <a:gd name="T9" fmla="*/ 123 h 473"/>
                <a:gd name="T10" fmla="*/ 241 w 492"/>
                <a:gd name="T11" fmla="*/ 1 h 473"/>
                <a:gd name="T12" fmla="*/ 447 w 492"/>
                <a:gd name="T13" fmla="*/ 115 h 473"/>
                <a:gd name="T14" fmla="*/ 245 w 492"/>
                <a:gd name="T15" fmla="*/ 176 h 473"/>
                <a:gd name="T16" fmla="*/ 194 w 492"/>
                <a:gd name="T17" fmla="*/ 207 h 473"/>
                <a:gd name="T18" fmla="*/ 195 w 492"/>
                <a:gd name="T19" fmla="*/ 267 h 473"/>
                <a:gd name="T20" fmla="*/ 247 w 492"/>
                <a:gd name="T21" fmla="*/ 296 h 473"/>
                <a:gd name="T22" fmla="*/ 299 w 492"/>
                <a:gd name="T23" fmla="*/ 265 h 473"/>
                <a:gd name="T24" fmla="*/ 298 w 492"/>
                <a:gd name="T25" fmla="*/ 205 h 473"/>
                <a:gd name="T26" fmla="*/ 245 w 492"/>
                <a:gd name="T27" fmla="*/ 17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2" h="473">
                  <a:moveTo>
                    <a:pt x="447" y="115"/>
                  </a:moveTo>
                  <a:cubicBezTo>
                    <a:pt x="491" y="187"/>
                    <a:pt x="492" y="276"/>
                    <a:pt x="452" y="350"/>
                  </a:cubicBezTo>
                  <a:cubicBezTo>
                    <a:pt x="411" y="423"/>
                    <a:pt x="335" y="470"/>
                    <a:pt x="251" y="471"/>
                  </a:cubicBezTo>
                  <a:cubicBezTo>
                    <a:pt x="167" y="473"/>
                    <a:pt x="88" y="430"/>
                    <a:pt x="45" y="358"/>
                  </a:cubicBezTo>
                  <a:cubicBezTo>
                    <a:pt x="2" y="286"/>
                    <a:pt x="0" y="196"/>
                    <a:pt x="40" y="123"/>
                  </a:cubicBezTo>
                  <a:cubicBezTo>
                    <a:pt x="81" y="49"/>
                    <a:pt x="158" y="3"/>
                    <a:pt x="241" y="1"/>
                  </a:cubicBezTo>
                  <a:cubicBezTo>
                    <a:pt x="325" y="0"/>
                    <a:pt x="404" y="43"/>
                    <a:pt x="447" y="115"/>
                  </a:cubicBezTo>
                  <a:close/>
                  <a:moveTo>
                    <a:pt x="245" y="176"/>
                  </a:moveTo>
                  <a:cubicBezTo>
                    <a:pt x="224" y="177"/>
                    <a:pt x="204" y="189"/>
                    <a:pt x="194" y="207"/>
                  </a:cubicBezTo>
                  <a:cubicBezTo>
                    <a:pt x="183" y="226"/>
                    <a:pt x="184" y="249"/>
                    <a:pt x="195" y="267"/>
                  </a:cubicBezTo>
                  <a:cubicBezTo>
                    <a:pt x="206" y="286"/>
                    <a:pt x="226" y="297"/>
                    <a:pt x="247" y="296"/>
                  </a:cubicBezTo>
                  <a:cubicBezTo>
                    <a:pt x="269" y="296"/>
                    <a:pt x="288" y="284"/>
                    <a:pt x="299" y="265"/>
                  </a:cubicBezTo>
                  <a:cubicBezTo>
                    <a:pt x="309" y="246"/>
                    <a:pt x="309" y="224"/>
                    <a:pt x="298" y="205"/>
                  </a:cubicBezTo>
                  <a:cubicBezTo>
                    <a:pt x="286" y="187"/>
                    <a:pt x="266" y="176"/>
                    <a:pt x="245" y="176"/>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8" name="Freeform 16"/>
            <p:cNvSpPr>
              <a:spLocks noEditPoints="1"/>
            </p:cNvSpPr>
            <p:nvPr/>
          </p:nvSpPr>
          <p:spPr bwMode="auto">
            <a:xfrm>
              <a:off x="955675" y="1955801"/>
              <a:ext cx="695325" cy="684213"/>
            </a:xfrm>
            <a:custGeom>
              <a:avLst/>
              <a:gdLst>
                <a:gd name="T0" fmla="*/ 90 w 164"/>
                <a:gd name="T1" fmla="*/ 3 h 161"/>
                <a:gd name="T2" fmla="*/ 153 w 164"/>
                <a:gd name="T3" fmla="*/ 49 h 161"/>
                <a:gd name="T4" fmla="*/ 145 w 164"/>
                <a:gd name="T5" fmla="*/ 127 h 161"/>
                <a:gd name="T6" fmla="*/ 74 w 164"/>
                <a:gd name="T7" fmla="*/ 158 h 161"/>
                <a:gd name="T8" fmla="*/ 11 w 164"/>
                <a:gd name="T9" fmla="*/ 112 h 161"/>
                <a:gd name="T10" fmla="*/ 19 w 164"/>
                <a:gd name="T11" fmla="*/ 35 h 161"/>
                <a:gd name="T12" fmla="*/ 90 w 164"/>
                <a:gd name="T13" fmla="*/ 3 h 161"/>
                <a:gd name="T14" fmla="*/ 61 w 164"/>
                <a:gd name="T15" fmla="*/ 65 h 161"/>
                <a:gd name="T16" fmla="*/ 58 w 164"/>
                <a:gd name="T17" fmla="*/ 91 h 161"/>
                <a:gd name="T18" fmla="*/ 79 w 164"/>
                <a:gd name="T19" fmla="*/ 107 h 161"/>
                <a:gd name="T20" fmla="*/ 103 w 164"/>
                <a:gd name="T21" fmla="*/ 96 h 161"/>
                <a:gd name="T22" fmla="*/ 106 w 164"/>
                <a:gd name="T23" fmla="*/ 70 h 161"/>
                <a:gd name="T24" fmla="*/ 85 w 164"/>
                <a:gd name="T25" fmla="*/ 55 h 161"/>
                <a:gd name="T26" fmla="*/ 61 w 164"/>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1">
                  <a:moveTo>
                    <a:pt x="90" y="3"/>
                  </a:moveTo>
                  <a:cubicBezTo>
                    <a:pt x="118" y="6"/>
                    <a:pt x="142" y="24"/>
                    <a:pt x="153" y="49"/>
                  </a:cubicBezTo>
                  <a:cubicBezTo>
                    <a:pt x="164" y="75"/>
                    <a:pt x="161" y="104"/>
                    <a:pt x="145" y="127"/>
                  </a:cubicBezTo>
                  <a:cubicBezTo>
                    <a:pt x="128" y="149"/>
                    <a:pt x="101" y="161"/>
                    <a:pt x="74" y="158"/>
                  </a:cubicBezTo>
                  <a:cubicBezTo>
                    <a:pt x="46" y="155"/>
                    <a:pt x="22" y="137"/>
                    <a:pt x="11" y="112"/>
                  </a:cubicBezTo>
                  <a:cubicBezTo>
                    <a:pt x="0" y="87"/>
                    <a:pt x="3" y="57"/>
                    <a:pt x="19" y="35"/>
                  </a:cubicBezTo>
                  <a:cubicBezTo>
                    <a:pt x="36" y="12"/>
                    <a:pt x="63" y="0"/>
                    <a:pt x="90" y="3"/>
                  </a:cubicBezTo>
                  <a:close/>
                  <a:moveTo>
                    <a:pt x="61" y="65"/>
                  </a:moveTo>
                  <a:cubicBezTo>
                    <a:pt x="55" y="73"/>
                    <a:pt x="54" y="83"/>
                    <a:pt x="58" y="91"/>
                  </a:cubicBezTo>
                  <a:cubicBezTo>
                    <a:pt x="62" y="100"/>
                    <a:pt x="70" y="106"/>
                    <a:pt x="79" y="107"/>
                  </a:cubicBezTo>
                  <a:cubicBezTo>
                    <a:pt x="89" y="108"/>
                    <a:pt x="98" y="104"/>
                    <a:pt x="103" y="96"/>
                  </a:cubicBezTo>
                  <a:cubicBezTo>
                    <a:pt x="109" y="89"/>
                    <a:pt x="110" y="79"/>
                    <a:pt x="106" y="70"/>
                  </a:cubicBezTo>
                  <a:cubicBezTo>
                    <a:pt x="102" y="62"/>
                    <a:pt x="94" y="56"/>
                    <a:pt x="85" y="55"/>
                  </a:cubicBezTo>
                  <a:cubicBezTo>
                    <a:pt x="76" y="54"/>
                    <a:pt x="66" y="58"/>
                    <a:pt x="61" y="6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9" name="Freeform 17"/>
            <p:cNvSpPr>
              <a:spLocks noEditPoints="1"/>
            </p:cNvSpPr>
            <p:nvPr/>
          </p:nvSpPr>
          <p:spPr bwMode="auto">
            <a:xfrm>
              <a:off x="1671638" y="4022726"/>
              <a:ext cx="1089025" cy="1090613"/>
            </a:xfrm>
            <a:custGeom>
              <a:avLst/>
              <a:gdLst>
                <a:gd name="T0" fmla="*/ 212 w 257"/>
                <a:gd name="T1" fmla="*/ 216 h 257"/>
                <a:gd name="T2" fmla="*/ 94 w 257"/>
                <a:gd name="T3" fmla="*/ 245 h 257"/>
                <a:gd name="T4" fmla="*/ 10 w 257"/>
                <a:gd name="T5" fmla="*/ 157 h 257"/>
                <a:gd name="T6" fmla="*/ 44 w 257"/>
                <a:gd name="T7" fmla="*/ 40 h 257"/>
                <a:gd name="T8" fmla="*/ 163 w 257"/>
                <a:gd name="T9" fmla="*/ 12 h 257"/>
                <a:gd name="T10" fmla="*/ 246 w 257"/>
                <a:gd name="T11" fmla="*/ 100 h 257"/>
                <a:gd name="T12" fmla="*/ 212 w 257"/>
                <a:gd name="T13" fmla="*/ 216 h 257"/>
                <a:gd name="T14" fmla="*/ 146 w 257"/>
                <a:gd name="T15" fmla="*/ 124 h 257"/>
                <a:gd name="T16" fmla="*/ 133 w 257"/>
                <a:gd name="T17" fmla="*/ 111 h 257"/>
                <a:gd name="T18" fmla="*/ 116 w 257"/>
                <a:gd name="T19" fmla="*/ 115 h 257"/>
                <a:gd name="T20" fmla="*/ 111 w 257"/>
                <a:gd name="T21" fmla="*/ 133 h 257"/>
                <a:gd name="T22" fmla="*/ 123 w 257"/>
                <a:gd name="T23" fmla="*/ 146 h 257"/>
                <a:gd name="T24" fmla="*/ 141 w 257"/>
                <a:gd name="T25" fmla="*/ 141 h 257"/>
                <a:gd name="T26" fmla="*/ 146 w 257"/>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57">
                  <a:moveTo>
                    <a:pt x="212" y="216"/>
                  </a:moveTo>
                  <a:cubicBezTo>
                    <a:pt x="181" y="246"/>
                    <a:pt x="136" y="257"/>
                    <a:pt x="94" y="245"/>
                  </a:cubicBezTo>
                  <a:cubicBezTo>
                    <a:pt x="52" y="233"/>
                    <a:pt x="20" y="199"/>
                    <a:pt x="10" y="157"/>
                  </a:cubicBezTo>
                  <a:cubicBezTo>
                    <a:pt x="0" y="115"/>
                    <a:pt x="13" y="70"/>
                    <a:pt x="44" y="40"/>
                  </a:cubicBezTo>
                  <a:cubicBezTo>
                    <a:pt x="76" y="10"/>
                    <a:pt x="121" y="0"/>
                    <a:pt x="163" y="12"/>
                  </a:cubicBezTo>
                  <a:cubicBezTo>
                    <a:pt x="204" y="24"/>
                    <a:pt x="236" y="58"/>
                    <a:pt x="246" y="100"/>
                  </a:cubicBezTo>
                  <a:cubicBezTo>
                    <a:pt x="257" y="142"/>
                    <a:pt x="243" y="186"/>
                    <a:pt x="212" y="216"/>
                  </a:cubicBezTo>
                  <a:close/>
                  <a:moveTo>
                    <a:pt x="146" y="124"/>
                  </a:moveTo>
                  <a:cubicBezTo>
                    <a:pt x="144" y="118"/>
                    <a:pt x="139" y="113"/>
                    <a:pt x="133" y="111"/>
                  </a:cubicBezTo>
                  <a:cubicBezTo>
                    <a:pt x="127" y="109"/>
                    <a:pt x="120" y="111"/>
                    <a:pt x="116" y="115"/>
                  </a:cubicBezTo>
                  <a:cubicBezTo>
                    <a:pt x="111" y="120"/>
                    <a:pt x="109" y="126"/>
                    <a:pt x="111" y="133"/>
                  </a:cubicBezTo>
                  <a:cubicBezTo>
                    <a:pt x="112" y="139"/>
                    <a:pt x="117" y="144"/>
                    <a:pt x="123" y="146"/>
                  </a:cubicBezTo>
                  <a:cubicBezTo>
                    <a:pt x="129" y="147"/>
                    <a:pt x="136" y="146"/>
                    <a:pt x="141" y="141"/>
                  </a:cubicBezTo>
                  <a:cubicBezTo>
                    <a:pt x="145" y="137"/>
                    <a:pt x="147" y="130"/>
                    <a:pt x="146" y="124"/>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0" name="Freeform 18"/>
            <p:cNvSpPr>
              <a:spLocks noEditPoints="1"/>
            </p:cNvSpPr>
            <p:nvPr/>
          </p:nvSpPr>
          <p:spPr bwMode="auto">
            <a:xfrm>
              <a:off x="1912938" y="2257426"/>
              <a:ext cx="1508125" cy="1511300"/>
            </a:xfrm>
            <a:custGeom>
              <a:avLst/>
              <a:gdLst>
                <a:gd name="T0" fmla="*/ 295 w 356"/>
                <a:gd name="T1" fmla="*/ 57 h 356"/>
                <a:gd name="T2" fmla="*/ 341 w 356"/>
                <a:gd name="T3" fmla="*/ 219 h 356"/>
                <a:gd name="T4" fmla="*/ 224 w 356"/>
                <a:gd name="T5" fmla="*/ 340 h 356"/>
                <a:gd name="T6" fmla="*/ 61 w 356"/>
                <a:gd name="T7" fmla="*/ 298 h 356"/>
                <a:gd name="T8" fmla="*/ 15 w 356"/>
                <a:gd name="T9" fmla="*/ 136 h 356"/>
                <a:gd name="T10" fmla="*/ 132 w 356"/>
                <a:gd name="T11" fmla="*/ 16 h 356"/>
                <a:gd name="T12" fmla="*/ 295 w 356"/>
                <a:gd name="T13" fmla="*/ 57 h 356"/>
                <a:gd name="T14" fmla="*/ 142 w 356"/>
                <a:gd name="T15" fmla="*/ 51 h 356"/>
                <a:gd name="T16" fmla="*/ 50 w 356"/>
                <a:gd name="T17" fmla="*/ 145 h 356"/>
                <a:gd name="T18" fmla="*/ 86 w 356"/>
                <a:gd name="T19" fmla="*/ 272 h 356"/>
                <a:gd name="T20" fmla="*/ 214 w 356"/>
                <a:gd name="T21" fmla="*/ 305 h 356"/>
                <a:gd name="T22" fmla="*/ 306 w 356"/>
                <a:gd name="T23" fmla="*/ 210 h 356"/>
                <a:gd name="T24" fmla="*/ 270 w 356"/>
                <a:gd name="T25" fmla="*/ 83 h 356"/>
                <a:gd name="T26" fmla="*/ 142 w 356"/>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6" h="356">
                  <a:moveTo>
                    <a:pt x="295" y="57"/>
                  </a:moveTo>
                  <a:cubicBezTo>
                    <a:pt x="338" y="99"/>
                    <a:pt x="356" y="161"/>
                    <a:pt x="341" y="219"/>
                  </a:cubicBezTo>
                  <a:cubicBezTo>
                    <a:pt x="326" y="277"/>
                    <a:pt x="281" y="323"/>
                    <a:pt x="224" y="340"/>
                  </a:cubicBezTo>
                  <a:cubicBezTo>
                    <a:pt x="166" y="356"/>
                    <a:pt x="104" y="340"/>
                    <a:pt x="61" y="298"/>
                  </a:cubicBezTo>
                  <a:cubicBezTo>
                    <a:pt x="18" y="256"/>
                    <a:pt x="0" y="195"/>
                    <a:pt x="15" y="136"/>
                  </a:cubicBezTo>
                  <a:cubicBezTo>
                    <a:pt x="30" y="78"/>
                    <a:pt x="75" y="32"/>
                    <a:pt x="132" y="16"/>
                  </a:cubicBezTo>
                  <a:cubicBezTo>
                    <a:pt x="190" y="0"/>
                    <a:pt x="252" y="15"/>
                    <a:pt x="295" y="57"/>
                  </a:cubicBezTo>
                  <a:close/>
                  <a:moveTo>
                    <a:pt x="142" y="51"/>
                  </a:moveTo>
                  <a:cubicBezTo>
                    <a:pt x="97" y="63"/>
                    <a:pt x="62" y="99"/>
                    <a:pt x="50" y="145"/>
                  </a:cubicBezTo>
                  <a:cubicBezTo>
                    <a:pt x="39" y="191"/>
                    <a:pt x="52" y="239"/>
                    <a:pt x="86" y="272"/>
                  </a:cubicBezTo>
                  <a:cubicBezTo>
                    <a:pt x="120" y="305"/>
                    <a:pt x="168" y="318"/>
                    <a:pt x="214" y="305"/>
                  </a:cubicBezTo>
                  <a:cubicBezTo>
                    <a:pt x="259" y="292"/>
                    <a:pt x="294" y="256"/>
                    <a:pt x="306" y="210"/>
                  </a:cubicBezTo>
                  <a:cubicBezTo>
                    <a:pt x="318" y="165"/>
                    <a:pt x="304" y="116"/>
                    <a:pt x="270" y="83"/>
                  </a:cubicBezTo>
                  <a:cubicBezTo>
                    <a:pt x="236" y="50"/>
                    <a:pt x="188" y="38"/>
                    <a:pt x="142" y="51"/>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1" name="Freeform 19"/>
            <p:cNvSpPr>
              <a:spLocks noEditPoints="1"/>
            </p:cNvSpPr>
            <p:nvPr/>
          </p:nvSpPr>
          <p:spPr bwMode="auto">
            <a:xfrm>
              <a:off x="896938" y="4943476"/>
              <a:ext cx="698500" cy="684213"/>
            </a:xfrm>
            <a:custGeom>
              <a:avLst/>
              <a:gdLst>
                <a:gd name="T0" fmla="*/ 91 w 165"/>
                <a:gd name="T1" fmla="*/ 3 h 161"/>
                <a:gd name="T2" fmla="*/ 154 w 165"/>
                <a:gd name="T3" fmla="*/ 49 h 161"/>
                <a:gd name="T4" fmla="*/ 146 w 165"/>
                <a:gd name="T5" fmla="*/ 127 h 161"/>
                <a:gd name="T6" fmla="*/ 74 w 165"/>
                <a:gd name="T7" fmla="*/ 158 h 161"/>
                <a:gd name="T8" fmla="*/ 12 w 165"/>
                <a:gd name="T9" fmla="*/ 112 h 161"/>
                <a:gd name="T10" fmla="*/ 20 w 165"/>
                <a:gd name="T11" fmla="*/ 35 h 161"/>
                <a:gd name="T12" fmla="*/ 91 w 165"/>
                <a:gd name="T13" fmla="*/ 3 h 161"/>
                <a:gd name="T14" fmla="*/ 34 w 165"/>
                <a:gd name="T15" fmla="*/ 45 h 161"/>
                <a:gd name="T16" fmla="*/ 28 w 165"/>
                <a:gd name="T17" fmla="*/ 105 h 161"/>
                <a:gd name="T18" fmla="*/ 76 w 165"/>
                <a:gd name="T19" fmla="*/ 140 h 161"/>
                <a:gd name="T20" fmla="*/ 131 w 165"/>
                <a:gd name="T21" fmla="*/ 116 h 161"/>
                <a:gd name="T22" fmla="*/ 138 w 165"/>
                <a:gd name="T23" fmla="*/ 57 h 161"/>
                <a:gd name="T24" fmla="*/ 89 w 165"/>
                <a:gd name="T25" fmla="*/ 21 h 161"/>
                <a:gd name="T26" fmla="*/ 34 w 165"/>
                <a:gd name="T27"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9" y="6"/>
                    <a:pt x="143" y="24"/>
                    <a:pt x="154" y="49"/>
                  </a:cubicBezTo>
                  <a:cubicBezTo>
                    <a:pt x="165" y="75"/>
                    <a:pt x="162" y="104"/>
                    <a:pt x="146" y="127"/>
                  </a:cubicBezTo>
                  <a:cubicBezTo>
                    <a:pt x="129" y="149"/>
                    <a:pt x="102" y="161"/>
                    <a:pt x="74" y="158"/>
                  </a:cubicBezTo>
                  <a:cubicBezTo>
                    <a:pt x="47" y="155"/>
                    <a:pt x="23" y="138"/>
                    <a:pt x="12" y="112"/>
                  </a:cubicBezTo>
                  <a:cubicBezTo>
                    <a:pt x="0" y="87"/>
                    <a:pt x="4" y="57"/>
                    <a:pt x="20" y="35"/>
                  </a:cubicBezTo>
                  <a:cubicBezTo>
                    <a:pt x="36" y="12"/>
                    <a:pt x="64" y="0"/>
                    <a:pt x="91" y="3"/>
                  </a:cubicBezTo>
                  <a:close/>
                  <a:moveTo>
                    <a:pt x="34" y="45"/>
                  </a:moveTo>
                  <a:cubicBezTo>
                    <a:pt x="22" y="63"/>
                    <a:pt x="19" y="85"/>
                    <a:pt x="28" y="105"/>
                  </a:cubicBezTo>
                  <a:cubicBezTo>
                    <a:pt x="37" y="125"/>
                    <a:pt x="55" y="138"/>
                    <a:pt x="76" y="140"/>
                  </a:cubicBezTo>
                  <a:cubicBezTo>
                    <a:pt x="98" y="143"/>
                    <a:pt x="119" y="133"/>
                    <a:pt x="131" y="116"/>
                  </a:cubicBezTo>
                  <a:cubicBezTo>
                    <a:pt x="144" y="99"/>
                    <a:pt x="146" y="76"/>
                    <a:pt x="138" y="57"/>
                  </a:cubicBezTo>
                  <a:cubicBezTo>
                    <a:pt x="129" y="37"/>
                    <a:pt x="111" y="23"/>
                    <a:pt x="89" y="21"/>
                  </a:cubicBezTo>
                  <a:cubicBezTo>
                    <a:pt x="68" y="19"/>
                    <a:pt x="47" y="28"/>
                    <a:pt x="34" y="4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2" name="Freeform 20"/>
            <p:cNvSpPr>
              <a:spLocks noEditPoints="1"/>
            </p:cNvSpPr>
            <p:nvPr/>
          </p:nvSpPr>
          <p:spPr bwMode="auto">
            <a:xfrm>
              <a:off x="5754688" y="1511301"/>
              <a:ext cx="2084388" cy="2006600"/>
            </a:xfrm>
            <a:custGeom>
              <a:avLst/>
              <a:gdLst>
                <a:gd name="T0" fmla="*/ 447 w 492"/>
                <a:gd name="T1" fmla="*/ 115 h 473"/>
                <a:gd name="T2" fmla="*/ 452 w 492"/>
                <a:gd name="T3" fmla="*/ 350 h 473"/>
                <a:gd name="T4" fmla="*/ 251 w 492"/>
                <a:gd name="T5" fmla="*/ 471 h 473"/>
                <a:gd name="T6" fmla="*/ 45 w 492"/>
                <a:gd name="T7" fmla="*/ 358 h 473"/>
                <a:gd name="T8" fmla="*/ 40 w 492"/>
                <a:gd name="T9" fmla="*/ 123 h 473"/>
                <a:gd name="T10" fmla="*/ 241 w 492"/>
                <a:gd name="T11" fmla="*/ 1 h 473"/>
                <a:gd name="T12" fmla="*/ 447 w 492"/>
                <a:gd name="T13" fmla="*/ 115 h 473"/>
                <a:gd name="T14" fmla="*/ 245 w 492"/>
                <a:gd name="T15" fmla="*/ 176 h 473"/>
                <a:gd name="T16" fmla="*/ 193 w 492"/>
                <a:gd name="T17" fmla="*/ 207 h 473"/>
                <a:gd name="T18" fmla="*/ 195 w 492"/>
                <a:gd name="T19" fmla="*/ 267 h 473"/>
                <a:gd name="T20" fmla="*/ 247 w 492"/>
                <a:gd name="T21" fmla="*/ 296 h 473"/>
                <a:gd name="T22" fmla="*/ 299 w 492"/>
                <a:gd name="T23" fmla="*/ 265 h 473"/>
                <a:gd name="T24" fmla="*/ 297 w 492"/>
                <a:gd name="T25" fmla="*/ 205 h 473"/>
                <a:gd name="T26" fmla="*/ 245 w 492"/>
                <a:gd name="T27" fmla="*/ 17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2" h="473">
                  <a:moveTo>
                    <a:pt x="447" y="115"/>
                  </a:moveTo>
                  <a:cubicBezTo>
                    <a:pt x="490" y="187"/>
                    <a:pt x="492" y="276"/>
                    <a:pt x="452" y="350"/>
                  </a:cubicBezTo>
                  <a:cubicBezTo>
                    <a:pt x="411" y="423"/>
                    <a:pt x="335" y="470"/>
                    <a:pt x="251" y="471"/>
                  </a:cubicBezTo>
                  <a:cubicBezTo>
                    <a:pt x="167" y="473"/>
                    <a:pt x="88" y="430"/>
                    <a:pt x="45" y="358"/>
                  </a:cubicBezTo>
                  <a:cubicBezTo>
                    <a:pt x="1" y="286"/>
                    <a:pt x="0" y="196"/>
                    <a:pt x="40" y="123"/>
                  </a:cubicBezTo>
                  <a:cubicBezTo>
                    <a:pt x="81" y="49"/>
                    <a:pt x="157" y="3"/>
                    <a:pt x="241" y="1"/>
                  </a:cubicBezTo>
                  <a:cubicBezTo>
                    <a:pt x="325" y="0"/>
                    <a:pt x="404" y="43"/>
                    <a:pt x="447" y="115"/>
                  </a:cubicBezTo>
                  <a:close/>
                  <a:moveTo>
                    <a:pt x="245" y="176"/>
                  </a:moveTo>
                  <a:cubicBezTo>
                    <a:pt x="223" y="177"/>
                    <a:pt x="204" y="189"/>
                    <a:pt x="193" y="207"/>
                  </a:cubicBezTo>
                  <a:cubicBezTo>
                    <a:pt x="183" y="226"/>
                    <a:pt x="184" y="249"/>
                    <a:pt x="195" y="267"/>
                  </a:cubicBezTo>
                  <a:cubicBezTo>
                    <a:pt x="206" y="286"/>
                    <a:pt x="226" y="297"/>
                    <a:pt x="247" y="296"/>
                  </a:cubicBezTo>
                  <a:cubicBezTo>
                    <a:pt x="269" y="296"/>
                    <a:pt x="288" y="284"/>
                    <a:pt x="299" y="265"/>
                  </a:cubicBezTo>
                  <a:cubicBezTo>
                    <a:pt x="309" y="247"/>
                    <a:pt x="308" y="224"/>
                    <a:pt x="297" y="205"/>
                  </a:cubicBezTo>
                  <a:cubicBezTo>
                    <a:pt x="286" y="187"/>
                    <a:pt x="266" y="176"/>
                    <a:pt x="245" y="176"/>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3" name="Freeform 21"/>
            <p:cNvSpPr>
              <a:spLocks noEditPoints="1"/>
            </p:cNvSpPr>
            <p:nvPr/>
          </p:nvSpPr>
          <p:spPr bwMode="auto">
            <a:xfrm>
              <a:off x="7321550" y="657226"/>
              <a:ext cx="695325" cy="684213"/>
            </a:xfrm>
            <a:custGeom>
              <a:avLst/>
              <a:gdLst>
                <a:gd name="T0" fmla="*/ 90 w 164"/>
                <a:gd name="T1" fmla="*/ 3 h 161"/>
                <a:gd name="T2" fmla="*/ 153 w 164"/>
                <a:gd name="T3" fmla="*/ 49 h 161"/>
                <a:gd name="T4" fmla="*/ 145 w 164"/>
                <a:gd name="T5" fmla="*/ 127 h 161"/>
                <a:gd name="T6" fmla="*/ 74 w 164"/>
                <a:gd name="T7" fmla="*/ 158 h 161"/>
                <a:gd name="T8" fmla="*/ 11 w 164"/>
                <a:gd name="T9" fmla="*/ 112 h 161"/>
                <a:gd name="T10" fmla="*/ 19 w 164"/>
                <a:gd name="T11" fmla="*/ 35 h 161"/>
                <a:gd name="T12" fmla="*/ 90 w 164"/>
                <a:gd name="T13" fmla="*/ 3 h 161"/>
                <a:gd name="T14" fmla="*/ 61 w 164"/>
                <a:gd name="T15" fmla="*/ 65 h 161"/>
                <a:gd name="T16" fmla="*/ 58 w 164"/>
                <a:gd name="T17" fmla="*/ 91 h 161"/>
                <a:gd name="T18" fmla="*/ 79 w 164"/>
                <a:gd name="T19" fmla="*/ 107 h 161"/>
                <a:gd name="T20" fmla="*/ 103 w 164"/>
                <a:gd name="T21" fmla="*/ 96 h 161"/>
                <a:gd name="T22" fmla="*/ 106 w 164"/>
                <a:gd name="T23" fmla="*/ 70 h 161"/>
                <a:gd name="T24" fmla="*/ 85 w 164"/>
                <a:gd name="T25" fmla="*/ 55 h 161"/>
                <a:gd name="T26" fmla="*/ 61 w 164"/>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1">
                  <a:moveTo>
                    <a:pt x="90" y="3"/>
                  </a:moveTo>
                  <a:cubicBezTo>
                    <a:pt x="118" y="6"/>
                    <a:pt x="142" y="24"/>
                    <a:pt x="153" y="49"/>
                  </a:cubicBezTo>
                  <a:cubicBezTo>
                    <a:pt x="164" y="75"/>
                    <a:pt x="161" y="104"/>
                    <a:pt x="145" y="127"/>
                  </a:cubicBezTo>
                  <a:cubicBezTo>
                    <a:pt x="128" y="149"/>
                    <a:pt x="101" y="161"/>
                    <a:pt x="74" y="158"/>
                  </a:cubicBezTo>
                  <a:cubicBezTo>
                    <a:pt x="46" y="155"/>
                    <a:pt x="22" y="137"/>
                    <a:pt x="11" y="112"/>
                  </a:cubicBezTo>
                  <a:cubicBezTo>
                    <a:pt x="0" y="87"/>
                    <a:pt x="3" y="57"/>
                    <a:pt x="19" y="35"/>
                  </a:cubicBezTo>
                  <a:cubicBezTo>
                    <a:pt x="36" y="12"/>
                    <a:pt x="63" y="0"/>
                    <a:pt x="90" y="3"/>
                  </a:cubicBezTo>
                  <a:close/>
                  <a:moveTo>
                    <a:pt x="61" y="65"/>
                  </a:moveTo>
                  <a:cubicBezTo>
                    <a:pt x="55" y="73"/>
                    <a:pt x="54" y="83"/>
                    <a:pt x="58" y="91"/>
                  </a:cubicBezTo>
                  <a:cubicBezTo>
                    <a:pt x="62" y="100"/>
                    <a:pt x="70" y="106"/>
                    <a:pt x="79" y="107"/>
                  </a:cubicBezTo>
                  <a:cubicBezTo>
                    <a:pt x="88" y="108"/>
                    <a:pt x="97" y="104"/>
                    <a:pt x="103" y="96"/>
                  </a:cubicBezTo>
                  <a:cubicBezTo>
                    <a:pt x="109" y="89"/>
                    <a:pt x="110" y="79"/>
                    <a:pt x="106" y="70"/>
                  </a:cubicBezTo>
                  <a:cubicBezTo>
                    <a:pt x="102" y="62"/>
                    <a:pt x="94" y="56"/>
                    <a:pt x="85" y="55"/>
                  </a:cubicBezTo>
                  <a:cubicBezTo>
                    <a:pt x="75" y="54"/>
                    <a:pt x="66" y="58"/>
                    <a:pt x="61" y="65"/>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4" name="Freeform 22"/>
            <p:cNvSpPr>
              <a:spLocks noEditPoints="1"/>
            </p:cNvSpPr>
            <p:nvPr/>
          </p:nvSpPr>
          <p:spPr bwMode="auto">
            <a:xfrm>
              <a:off x="8037513" y="2724151"/>
              <a:ext cx="1084263" cy="1090613"/>
            </a:xfrm>
            <a:custGeom>
              <a:avLst/>
              <a:gdLst>
                <a:gd name="T0" fmla="*/ 212 w 256"/>
                <a:gd name="T1" fmla="*/ 216 h 257"/>
                <a:gd name="T2" fmla="*/ 94 w 256"/>
                <a:gd name="T3" fmla="*/ 245 h 257"/>
                <a:gd name="T4" fmla="*/ 10 w 256"/>
                <a:gd name="T5" fmla="*/ 157 h 257"/>
                <a:gd name="T6" fmla="*/ 44 w 256"/>
                <a:gd name="T7" fmla="*/ 40 h 257"/>
                <a:gd name="T8" fmla="*/ 162 w 256"/>
                <a:gd name="T9" fmla="*/ 12 h 257"/>
                <a:gd name="T10" fmla="*/ 246 w 256"/>
                <a:gd name="T11" fmla="*/ 100 h 257"/>
                <a:gd name="T12" fmla="*/ 212 w 256"/>
                <a:gd name="T13" fmla="*/ 216 h 257"/>
                <a:gd name="T14" fmla="*/ 146 w 256"/>
                <a:gd name="T15" fmla="*/ 124 h 257"/>
                <a:gd name="T16" fmla="*/ 133 w 256"/>
                <a:gd name="T17" fmla="*/ 111 h 257"/>
                <a:gd name="T18" fmla="*/ 116 w 256"/>
                <a:gd name="T19" fmla="*/ 115 h 257"/>
                <a:gd name="T20" fmla="*/ 111 w 256"/>
                <a:gd name="T21" fmla="*/ 133 h 257"/>
                <a:gd name="T22" fmla="*/ 123 w 256"/>
                <a:gd name="T23" fmla="*/ 146 h 257"/>
                <a:gd name="T24" fmla="*/ 140 w 256"/>
                <a:gd name="T25" fmla="*/ 141 h 257"/>
                <a:gd name="T26" fmla="*/ 146 w 256"/>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7">
                  <a:moveTo>
                    <a:pt x="212" y="216"/>
                  </a:moveTo>
                  <a:cubicBezTo>
                    <a:pt x="180" y="246"/>
                    <a:pt x="135" y="257"/>
                    <a:pt x="94" y="245"/>
                  </a:cubicBezTo>
                  <a:cubicBezTo>
                    <a:pt x="52" y="233"/>
                    <a:pt x="20" y="199"/>
                    <a:pt x="10" y="157"/>
                  </a:cubicBezTo>
                  <a:cubicBezTo>
                    <a:pt x="0" y="115"/>
                    <a:pt x="13" y="70"/>
                    <a:pt x="44" y="40"/>
                  </a:cubicBezTo>
                  <a:cubicBezTo>
                    <a:pt x="76" y="10"/>
                    <a:pt x="121" y="0"/>
                    <a:pt x="162" y="12"/>
                  </a:cubicBezTo>
                  <a:cubicBezTo>
                    <a:pt x="204" y="24"/>
                    <a:pt x="236" y="58"/>
                    <a:pt x="246" y="100"/>
                  </a:cubicBezTo>
                  <a:cubicBezTo>
                    <a:pt x="256" y="142"/>
                    <a:pt x="243" y="186"/>
                    <a:pt x="212" y="216"/>
                  </a:cubicBezTo>
                  <a:close/>
                  <a:moveTo>
                    <a:pt x="146" y="124"/>
                  </a:moveTo>
                  <a:cubicBezTo>
                    <a:pt x="144" y="118"/>
                    <a:pt x="139" y="113"/>
                    <a:pt x="133" y="111"/>
                  </a:cubicBezTo>
                  <a:cubicBezTo>
                    <a:pt x="127" y="109"/>
                    <a:pt x="120" y="111"/>
                    <a:pt x="116" y="115"/>
                  </a:cubicBezTo>
                  <a:cubicBezTo>
                    <a:pt x="111" y="120"/>
                    <a:pt x="109" y="126"/>
                    <a:pt x="111" y="133"/>
                  </a:cubicBezTo>
                  <a:cubicBezTo>
                    <a:pt x="112" y="139"/>
                    <a:pt x="117" y="144"/>
                    <a:pt x="123" y="146"/>
                  </a:cubicBezTo>
                  <a:cubicBezTo>
                    <a:pt x="129" y="147"/>
                    <a:pt x="136" y="146"/>
                    <a:pt x="140" y="141"/>
                  </a:cubicBezTo>
                  <a:cubicBezTo>
                    <a:pt x="145" y="137"/>
                    <a:pt x="147" y="130"/>
                    <a:pt x="146" y="124"/>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5" name="Freeform 23"/>
            <p:cNvSpPr>
              <a:spLocks noEditPoints="1"/>
            </p:cNvSpPr>
            <p:nvPr/>
          </p:nvSpPr>
          <p:spPr bwMode="auto">
            <a:xfrm>
              <a:off x="8278813" y="958851"/>
              <a:ext cx="1508125" cy="1511300"/>
            </a:xfrm>
            <a:custGeom>
              <a:avLst/>
              <a:gdLst>
                <a:gd name="T0" fmla="*/ 295 w 356"/>
                <a:gd name="T1" fmla="*/ 57 h 356"/>
                <a:gd name="T2" fmla="*/ 341 w 356"/>
                <a:gd name="T3" fmla="*/ 219 h 356"/>
                <a:gd name="T4" fmla="*/ 223 w 356"/>
                <a:gd name="T5" fmla="*/ 340 h 356"/>
                <a:gd name="T6" fmla="*/ 61 w 356"/>
                <a:gd name="T7" fmla="*/ 298 h 356"/>
                <a:gd name="T8" fmla="*/ 15 w 356"/>
                <a:gd name="T9" fmla="*/ 136 h 356"/>
                <a:gd name="T10" fmla="*/ 132 w 356"/>
                <a:gd name="T11" fmla="*/ 16 h 356"/>
                <a:gd name="T12" fmla="*/ 295 w 356"/>
                <a:gd name="T13" fmla="*/ 57 h 356"/>
                <a:gd name="T14" fmla="*/ 142 w 356"/>
                <a:gd name="T15" fmla="*/ 51 h 356"/>
                <a:gd name="T16" fmla="*/ 50 w 356"/>
                <a:gd name="T17" fmla="*/ 145 h 356"/>
                <a:gd name="T18" fmla="*/ 86 w 356"/>
                <a:gd name="T19" fmla="*/ 272 h 356"/>
                <a:gd name="T20" fmla="*/ 214 w 356"/>
                <a:gd name="T21" fmla="*/ 305 h 356"/>
                <a:gd name="T22" fmla="*/ 306 w 356"/>
                <a:gd name="T23" fmla="*/ 210 h 356"/>
                <a:gd name="T24" fmla="*/ 270 w 356"/>
                <a:gd name="T25" fmla="*/ 83 h 356"/>
                <a:gd name="T26" fmla="*/ 142 w 356"/>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6" h="356">
                  <a:moveTo>
                    <a:pt x="295" y="57"/>
                  </a:moveTo>
                  <a:cubicBezTo>
                    <a:pt x="338" y="99"/>
                    <a:pt x="356" y="161"/>
                    <a:pt x="341" y="219"/>
                  </a:cubicBezTo>
                  <a:cubicBezTo>
                    <a:pt x="326" y="277"/>
                    <a:pt x="281" y="323"/>
                    <a:pt x="223" y="340"/>
                  </a:cubicBezTo>
                  <a:cubicBezTo>
                    <a:pt x="166" y="356"/>
                    <a:pt x="104" y="340"/>
                    <a:pt x="61" y="298"/>
                  </a:cubicBezTo>
                  <a:cubicBezTo>
                    <a:pt x="18" y="256"/>
                    <a:pt x="0" y="195"/>
                    <a:pt x="15" y="136"/>
                  </a:cubicBezTo>
                  <a:cubicBezTo>
                    <a:pt x="30" y="78"/>
                    <a:pt x="75" y="32"/>
                    <a:pt x="132" y="16"/>
                  </a:cubicBezTo>
                  <a:cubicBezTo>
                    <a:pt x="190" y="0"/>
                    <a:pt x="252" y="16"/>
                    <a:pt x="295" y="57"/>
                  </a:cubicBezTo>
                  <a:close/>
                  <a:moveTo>
                    <a:pt x="142" y="51"/>
                  </a:moveTo>
                  <a:cubicBezTo>
                    <a:pt x="97" y="64"/>
                    <a:pt x="62" y="100"/>
                    <a:pt x="50" y="145"/>
                  </a:cubicBezTo>
                  <a:cubicBezTo>
                    <a:pt x="38" y="191"/>
                    <a:pt x="52" y="239"/>
                    <a:pt x="86" y="272"/>
                  </a:cubicBezTo>
                  <a:cubicBezTo>
                    <a:pt x="120" y="305"/>
                    <a:pt x="168" y="318"/>
                    <a:pt x="214" y="305"/>
                  </a:cubicBezTo>
                  <a:cubicBezTo>
                    <a:pt x="259" y="292"/>
                    <a:pt x="294" y="256"/>
                    <a:pt x="306" y="210"/>
                  </a:cubicBezTo>
                  <a:cubicBezTo>
                    <a:pt x="317" y="165"/>
                    <a:pt x="304" y="116"/>
                    <a:pt x="270" y="83"/>
                  </a:cubicBezTo>
                  <a:cubicBezTo>
                    <a:pt x="236" y="50"/>
                    <a:pt x="187" y="38"/>
                    <a:pt x="142" y="51"/>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6" name="Freeform 24"/>
            <p:cNvSpPr>
              <a:spLocks noEditPoints="1"/>
            </p:cNvSpPr>
            <p:nvPr/>
          </p:nvSpPr>
          <p:spPr bwMode="auto">
            <a:xfrm>
              <a:off x="7262813" y="3649663"/>
              <a:ext cx="698500" cy="679450"/>
            </a:xfrm>
            <a:custGeom>
              <a:avLst/>
              <a:gdLst>
                <a:gd name="T0" fmla="*/ 91 w 165"/>
                <a:gd name="T1" fmla="*/ 3 h 160"/>
                <a:gd name="T2" fmla="*/ 154 w 165"/>
                <a:gd name="T3" fmla="*/ 48 h 160"/>
                <a:gd name="T4" fmla="*/ 145 w 165"/>
                <a:gd name="T5" fmla="*/ 126 h 160"/>
                <a:gd name="T6" fmla="*/ 74 w 165"/>
                <a:gd name="T7" fmla="*/ 157 h 160"/>
                <a:gd name="T8" fmla="*/ 12 w 165"/>
                <a:gd name="T9" fmla="*/ 111 h 160"/>
                <a:gd name="T10" fmla="*/ 20 w 165"/>
                <a:gd name="T11" fmla="*/ 34 h 160"/>
                <a:gd name="T12" fmla="*/ 91 w 165"/>
                <a:gd name="T13" fmla="*/ 3 h 160"/>
                <a:gd name="T14" fmla="*/ 34 w 165"/>
                <a:gd name="T15" fmla="*/ 44 h 160"/>
                <a:gd name="T16" fmla="*/ 28 w 165"/>
                <a:gd name="T17" fmla="*/ 104 h 160"/>
                <a:gd name="T18" fmla="*/ 76 w 165"/>
                <a:gd name="T19" fmla="*/ 139 h 160"/>
                <a:gd name="T20" fmla="*/ 131 w 165"/>
                <a:gd name="T21" fmla="*/ 115 h 160"/>
                <a:gd name="T22" fmla="*/ 138 w 165"/>
                <a:gd name="T23" fmla="*/ 56 h 160"/>
                <a:gd name="T24" fmla="*/ 89 w 165"/>
                <a:gd name="T25" fmla="*/ 20 h 160"/>
                <a:gd name="T26" fmla="*/ 34 w 165"/>
                <a:gd name="T27" fmla="*/ 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0">
                  <a:moveTo>
                    <a:pt x="91" y="3"/>
                  </a:moveTo>
                  <a:cubicBezTo>
                    <a:pt x="119" y="6"/>
                    <a:pt x="143" y="23"/>
                    <a:pt x="154" y="48"/>
                  </a:cubicBezTo>
                  <a:cubicBezTo>
                    <a:pt x="165" y="74"/>
                    <a:pt x="162" y="103"/>
                    <a:pt x="145" y="126"/>
                  </a:cubicBezTo>
                  <a:cubicBezTo>
                    <a:pt x="129" y="148"/>
                    <a:pt x="102" y="160"/>
                    <a:pt x="74" y="157"/>
                  </a:cubicBezTo>
                  <a:cubicBezTo>
                    <a:pt x="47" y="154"/>
                    <a:pt x="23" y="137"/>
                    <a:pt x="12" y="111"/>
                  </a:cubicBezTo>
                  <a:cubicBezTo>
                    <a:pt x="0" y="86"/>
                    <a:pt x="4" y="56"/>
                    <a:pt x="20" y="34"/>
                  </a:cubicBezTo>
                  <a:cubicBezTo>
                    <a:pt x="36" y="11"/>
                    <a:pt x="63" y="0"/>
                    <a:pt x="91" y="3"/>
                  </a:cubicBezTo>
                  <a:close/>
                  <a:moveTo>
                    <a:pt x="34" y="44"/>
                  </a:moveTo>
                  <a:cubicBezTo>
                    <a:pt x="22" y="62"/>
                    <a:pt x="19" y="84"/>
                    <a:pt x="28" y="104"/>
                  </a:cubicBezTo>
                  <a:cubicBezTo>
                    <a:pt x="36" y="124"/>
                    <a:pt x="55" y="137"/>
                    <a:pt x="76" y="139"/>
                  </a:cubicBezTo>
                  <a:cubicBezTo>
                    <a:pt x="97" y="142"/>
                    <a:pt x="118" y="133"/>
                    <a:pt x="131" y="115"/>
                  </a:cubicBezTo>
                  <a:cubicBezTo>
                    <a:pt x="144" y="98"/>
                    <a:pt x="146" y="75"/>
                    <a:pt x="138" y="56"/>
                  </a:cubicBezTo>
                  <a:cubicBezTo>
                    <a:pt x="129" y="36"/>
                    <a:pt x="110" y="22"/>
                    <a:pt x="89" y="20"/>
                  </a:cubicBezTo>
                  <a:cubicBezTo>
                    <a:pt x="68" y="18"/>
                    <a:pt x="47" y="27"/>
                    <a:pt x="34" y="44"/>
                  </a:cubicBezTo>
                  <a:close/>
                </a:path>
              </a:pathLst>
            </a:custGeom>
            <a:grpFill/>
            <a:ln w="25400" cap="flat">
              <a:solidFill>
                <a:schemeClr val="accent4">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grpSp>
    </p:spTree>
    <p:extLst>
      <p:ext uri="{BB962C8B-B14F-4D97-AF65-F5344CB8AC3E}">
        <p14:creationId xmlns:p14="http://schemas.microsoft.com/office/powerpoint/2010/main" val="3561165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 y="0"/>
            <a:ext cx="12192001" cy="6858000"/>
            <a:chOff x="213314" y="1133476"/>
            <a:chExt cx="8549686" cy="5454000"/>
          </a:xfrm>
        </p:grpSpPr>
        <p:pic>
          <p:nvPicPr>
            <p:cNvPr id="5" name="Picture 2"/>
            <p:cNvPicPr>
              <a:picLocks noChangeAspect="1" noChangeArrowheads="1"/>
            </p:cNvPicPr>
            <p:nvPr/>
          </p:nvPicPr>
          <p:blipFill>
            <a:blip r:embed="rId2" cstate="print"/>
            <a:srcRect/>
            <a:stretch>
              <a:fillRect/>
            </a:stretch>
          </p:blipFill>
          <p:spPr bwMode="auto">
            <a:xfrm>
              <a:off x="213314" y="1133476"/>
              <a:ext cx="8458199" cy="4581524"/>
            </a:xfrm>
            <a:prstGeom prst="rect">
              <a:avLst/>
            </a:prstGeom>
            <a:noFill/>
            <a:ln w="9525">
              <a:noFill/>
              <a:miter lim="800000"/>
              <a:headEnd/>
              <a:tailEnd/>
            </a:ln>
          </p:spPr>
        </p:pic>
        <p:sp>
          <p:nvSpPr>
            <p:cNvPr id="6" name="TextBox 47"/>
            <p:cNvSpPr txBox="1"/>
            <p:nvPr/>
          </p:nvSpPr>
          <p:spPr>
            <a:xfrm>
              <a:off x="914400" y="2590800"/>
              <a:ext cx="5410200" cy="533400"/>
            </a:xfrm>
            <a:prstGeom prst="rect">
              <a:avLst/>
            </a:prstGeom>
            <a:solidFill>
              <a:schemeClr val="accent2">
                <a:lumMod val="40000"/>
                <a:lumOff val="60000"/>
              </a:schemeClr>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b="1" dirty="0"/>
                <a:t>Phase administrative</a:t>
              </a:r>
            </a:p>
          </p:txBody>
        </p:sp>
        <p:sp>
          <p:nvSpPr>
            <p:cNvPr id="7" name="TextBox 48"/>
            <p:cNvSpPr txBox="1"/>
            <p:nvPr/>
          </p:nvSpPr>
          <p:spPr>
            <a:xfrm>
              <a:off x="6476999" y="2590800"/>
              <a:ext cx="1524000" cy="533400"/>
            </a:xfrm>
            <a:prstGeom prst="rect">
              <a:avLst/>
            </a:prstGeom>
            <a:solidFill>
              <a:schemeClr val="accent2">
                <a:lumMod val="40000"/>
                <a:lumOff val="60000"/>
              </a:schemeClr>
            </a:solidFill>
            <a:ln/>
          </p:spPr>
          <p:style>
            <a:lnRef idx="2">
              <a:schemeClr val="accent2"/>
            </a:lnRef>
            <a:fillRef idx="1">
              <a:schemeClr val="lt1"/>
            </a:fillRef>
            <a:effectRef idx="0">
              <a:schemeClr val="accent2"/>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fr-FR" sz="1400" b="1" dirty="0" smtClean="0"/>
                <a:t>Phase parlementaire</a:t>
              </a:r>
              <a:endParaRPr lang="fr-FR" sz="1400" b="1" dirty="0"/>
            </a:p>
          </p:txBody>
        </p:sp>
        <p:sp>
          <p:nvSpPr>
            <p:cNvPr id="8" name="TextBox 45"/>
            <p:cNvSpPr txBox="1"/>
            <p:nvPr/>
          </p:nvSpPr>
          <p:spPr>
            <a:xfrm>
              <a:off x="990600" y="4244319"/>
              <a:ext cx="3429000" cy="870605"/>
            </a:xfrm>
            <a:prstGeom prst="rect">
              <a:avLst/>
            </a:prstGeom>
            <a:gradFill flip="none" rotWithShape="1">
              <a:gsLst>
                <a:gs pos="0">
                  <a:srgbClr val="DDEBCF"/>
                </a:gs>
                <a:gs pos="50000">
                  <a:srgbClr val="9CB86E"/>
                </a:gs>
                <a:gs pos="100000">
                  <a:srgbClr val="156B13"/>
                </a:gs>
              </a:gsLst>
              <a:lin ang="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lang="fr-FR" sz="1400" b="1" dirty="0" smtClean="0">
                  <a:solidFill>
                    <a:sysClr val="windowText" lastClr="000000"/>
                  </a:solidFill>
                  <a:latin typeface="+mn-lt"/>
                  <a:ea typeface="+mn-ea"/>
                  <a:cs typeface="+mn-cs"/>
                </a:rPr>
                <a:t>Cadrage</a:t>
              </a:r>
              <a:r>
                <a:rPr lang="en-US" sz="1400" b="1" dirty="0" smtClean="0">
                  <a:solidFill>
                    <a:sysClr val="windowText" lastClr="000000"/>
                  </a:solidFill>
                  <a:latin typeface="+mn-lt"/>
                  <a:ea typeface="+mn-ea"/>
                  <a:cs typeface="+mn-cs"/>
                </a:rPr>
                <a:t> budgétaire: élaboration du Document de Programmation Budgétaire et Economique  Pluriannuel (DPBEP)</a:t>
              </a:r>
              <a:endParaRPr lang="en-US" sz="1400" b="1" dirty="0">
                <a:solidFill>
                  <a:sysClr val="windowText" lastClr="000000"/>
                </a:solidFill>
                <a:latin typeface="+mn-lt"/>
                <a:ea typeface="+mn-ea"/>
                <a:cs typeface="+mn-cs"/>
              </a:endParaRPr>
            </a:p>
          </p:txBody>
        </p:sp>
        <p:sp>
          <p:nvSpPr>
            <p:cNvPr id="9" name="TextBox 46"/>
            <p:cNvSpPr txBox="1"/>
            <p:nvPr/>
          </p:nvSpPr>
          <p:spPr>
            <a:xfrm>
              <a:off x="4495800" y="3352800"/>
              <a:ext cx="1828800" cy="1762124"/>
            </a:xfrm>
            <a:prstGeom prst="rect">
              <a:avLst/>
            </a:prstGeom>
            <a:gradFill flip="none" rotWithShape="1">
              <a:gsLst>
                <a:gs pos="0">
                  <a:srgbClr val="DDEBCF"/>
                </a:gs>
                <a:gs pos="50000">
                  <a:srgbClr val="9CB86E"/>
                </a:gs>
                <a:gs pos="100000">
                  <a:srgbClr val="156B13"/>
                </a:gs>
              </a:gsLst>
              <a:lin ang="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lang="en-US" sz="1400" b="1" dirty="0">
                  <a:solidFill>
                    <a:sysClr val="windowText" lastClr="000000"/>
                  </a:solidFill>
                  <a:latin typeface="+mn-lt"/>
                  <a:ea typeface="+mn-ea"/>
                  <a:cs typeface="+mn-cs"/>
                </a:rPr>
                <a:t>Elaboration du </a:t>
              </a:r>
              <a:r>
                <a:rPr lang="en-US" sz="1400" b="1" dirty="0" smtClean="0">
                  <a:solidFill>
                    <a:sysClr val="windowText" lastClr="000000"/>
                  </a:solidFill>
                  <a:latin typeface="+mn-lt"/>
                  <a:ea typeface="+mn-ea"/>
                  <a:cs typeface="+mn-cs"/>
                </a:rPr>
                <a:t> </a:t>
              </a:r>
              <a:r>
                <a:rPr lang="en-US" sz="1400" b="1" dirty="0" err="1" smtClean="0">
                  <a:solidFill>
                    <a:sysClr val="windowText" lastClr="000000"/>
                  </a:solidFill>
                  <a:latin typeface="+mn-lt"/>
                  <a:ea typeface="+mn-ea"/>
                  <a:cs typeface="+mn-cs"/>
                </a:rPr>
                <a:t>Projet</a:t>
              </a:r>
              <a:r>
                <a:rPr lang="en-US" sz="1400" b="1" dirty="0" smtClean="0">
                  <a:solidFill>
                    <a:sysClr val="windowText" lastClr="000000"/>
                  </a:solidFill>
                  <a:latin typeface="+mn-lt"/>
                  <a:ea typeface="+mn-ea"/>
                  <a:cs typeface="+mn-cs"/>
                </a:rPr>
                <a:t> de </a:t>
              </a:r>
              <a:r>
                <a:rPr lang="en-US" sz="1400" b="1" dirty="0" err="1" smtClean="0">
                  <a:solidFill>
                    <a:sysClr val="windowText" lastClr="000000"/>
                  </a:solidFill>
                  <a:latin typeface="+mn-lt"/>
                  <a:ea typeface="+mn-ea"/>
                  <a:cs typeface="+mn-cs"/>
                </a:rPr>
                <a:t>Loi</a:t>
              </a:r>
              <a:r>
                <a:rPr lang="en-US" sz="1400" b="1" dirty="0" smtClean="0">
                  <a:solidFill>
                    <a:sysClr val="windowText" lastClr="000000"/>
                  </a:solidFill>
                  <a:latin typeface="+mn-lt"/>
                  <a:ea typeface="+mn-ea"/>
                  <a:cs typeface="+mn-cs"/>
                </a:rPr>
                <a:t> de Finances (PLF)</a:t>
              </a:r>
              <a:endParaRPr lang="en-US" sz="1400" b="1" dirty="0">
                <a:solidFill>
                  <a:sysClr val="windowText" lastClr="000000"/>
                </a:solidFill>
                <a:latin typeface="+mn-lt"/>
                <a:ea typeface="+mn-ea"/>
                <a:cs typeface="+mn-cs"/>
              </a:endParaRPr>
            </a:p>
          </p:txBody>
        </p:sp>
        <p:grpSp>
          <p:nvGrpSpPr>
            <p:cNvPr id="10" name="Group 17"/>
            <p:cNvGrpSpPr/>
            <p:nvPr/>
          </p:nvGrpSpPr>
          <p:grpSpPr>
            <a:xfrm>
              <a:off x="6477000" y="3365500"/>
              <a:ext cx="1523999" cy="1774824"/>
              <a:chOff x="0" y="0"/>
              <a:chExt cx="4210050" cy="1524000"/>
            </a:xfrm>
          </p:grpSpPr>
          <p:sp>
            <p:nvSpPr>
              <p:cNvPr id="23" name="Pentagon 11"/>
              <p:cNvSpPr/>
              <p:nvPr/>
            </p:nvSpPr>
            <p:spPr>
              <a:xfrm>
                <a:off x="0" y="0"/>
                <a:ext cx="4210050" cy="1524000"/>
              </a:xfrm>
              <a:prstGeom prst="homePlate">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24" name="TextBox 37"/>
              <p:cNvSpPr txBox="1"/>
              <p:nvPr/>
            </p:nvSpPr>
            <p:spPr>
              <a:xfrm>
                <a:off x="57150" y="295275"/>
                <a:ext cx="3619500" cy="9810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400" b="1" dirty="0" smtClean="0"/>
                  <a:t>Discussion </a:t>
                </a:r>
                <a:r>
                  <a:rPr lang="en-US" sz="1400" b="1" dirty="0"/>
                  <a:t>et vote du PLF</a:t>
                </a:r>
              </a:p>
            </p:txBody>
          </p:sp>
        </p:grpSp>
        <p:grpSp>
          <p:nvGrpSpPr>
            <p:cNvPr id="11" name="Group 20"/>
            <p:cNvGrpSpPr/>
            <p:nvPr/>
          </p:nvGrpSpPr>
          <p:grpSpPr>
            <a:xfrm>
              <a:off x="2667000" y="5825471"/>
              <a:ext cx="1676400" cy="762005"/>
              <a:chOff x="3200400" y="4876799"/>
              <a:chExt cx="1295400" cy="1066800"/>
            </a:xfrm>
          </p:grpSpPr>
          <p:sp>
            <p:nvSpPr>
              <p:cNvPr id="21" name="Rectangular Callout 14"/>
              <p:cNvSpPr/>
              <p:nvPr/>
            </p:nvSpPr>
            <p:spPr>
              <a:xfrm>
                <a:off x="3200400" y="4876799"/>
                <a:ext cx="1295400" cy="1066800"/>
              </a:xfrm>
              <a:prstGeom prst="wedgeRectCallout">
                <a:avLst>
                  <a:gd name="adj1" fmla="val 57362"/>
                  <a:gd name="adj2" fmla="val -9257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200"/>
              </a:p>
            </p:txBody>
          </p:sp>
          <p:sp>
            <p:nvSpPr>
              <p:cNvPr id="22" name="TextBox 15"/>
              <p:cNvSpPr txBox="1"/>
              <p:nvPr/>
            </p:nvSpPr>
            <p:spPr>
              <a:xfrm>
                <a:off x="3276600" y="4904498"/>
                <a:ext cx="1219200" cy="719611"/>
              </a:xfrm>
              <a:prstGeom prst="rect">
                <a:avLst/>
              </a:prstGeom>
              <a:noFill/>
            </p:spPr>
            <p:txBody>
              <a:bodyPr wrap="square" rtlCol="0">
                <a:spAutoFit/>
              </a:bodyPr>
              <a:lstStyle/>
              <a:p>
                <a:pPr algn="ctr"/>
                <a:r>
                  <a:rPr lang="fr-FR" sz="1200" b="1" dirty="0" smtClean="0"/>
                  <a:t>30 juin :</a:t>
                </a:r>
              </a:p>
              <a:p>
                <a:pPr algn="ctr"/>
                <a:r>
                  <a:rPr lang="fr-FR" sz="1200" dirty="0" smtClean="0"/>
                  <a:t>Echéance pour l’organisation du DOB autour du DPBEP</a:t>
                </a:r>
                <a:endParaRPr lang="fr-FR" sz="1200" dirty="0"/>
              </a:p>
            </p:txBody>
          </p:sp>
        </p:grpSp>
        <p:grpSp>
          <p:nvGrpSpPr>
            <p:cNvPr id="12" name="Group 27"/>
            <p:cNvGrpSpPr/>
            <p:nvPr/>
          </p:nvGrpSpPr>
          <p:grpSpPr>
            <a:xfrm>
              <a:off x="4953000" y="5786284"/>
              <a:ext cx="1524000" cy="801192"/>
              <a:chOff x="3200400" y="4812721"/>
              <a:chExt cx="1295400" cy="1066800"/>
            </a:xfrm>
          </p:grpSpPr>
          <p:sp>
            <p:nvSpPr>
              <p:cNvPr id="19" name="Rectangular Callout 17"/>
              <p:cNvSpPr/>
              <p:nvPr/>
            </p:nvSpPr>
            <p:spPr>
              <a:xfrm>
                <a:off x="3200400" y="4812721"/>
                <a:ext cx="1295400" cy="1066800"/>
              </a:xfrm>
              <a:prstGeom prst="wedgeRectCallout">
                <a:avLst>
                  <a:gd name="adj1" fmla="val 43623"/>
                  <a:gd name="adj2" fmla="val -9757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200"/>
              </a:p>
            </p:txBody>
          </p:sp>
          <p:sp>
            <p:nvSpPr>
              <p:cNvPr id="20" name="TextBox 18"/>
              <p:cNvSpPr txBox="1"/>
              <p:nvPr/>
            </p:nvSpPr>
            <p:spPr>
              <a:xfrm>
                <a:off x="3276599" y="4876798"/>
                <a:ext cx="1219200" cy="743973"/>
              </a:xfrm>
              <a:prstGeom prst="rect">
                <a:avLst/>
              </a:prstGeom>
              <a:noFill/>
            </p:spPr>
            <p:txBody>
              <a:bodyPr wrap="square" rtlCol="0">
                <a:spAutoFit/>
              </a:bodyPr>
              <a:lstStyle/>
              <a:p>
                <a:pPr algn="ctr"/>
                <a:r>
                  <a:rPr lang="fr-FR" sz="1200" b="1" dirty="0" smtClean="0"/>
                  <a:t>Début octobre :</a:t>
                </a:r>
              </a:p>
              <a:p>
                <a:pPr algn="ctr"/>
                <a:r>
                  <a:rPr lang="fr-FR" sz="1200" dirty="0" smtClean="0"/>
                  <a:t>Echéance pour le dépôt du PLF</a:t>
                </a:r>
                <a:endParaRPr lang="fr-FR" sz="1200" dirty="0"/>
              </a:p>
            </p:txBody>
          </p:sp>
        </p:grpSp>
        <p:grpSp>
          <p:nvGrpSpPr>
            <p:cNvPr id="13" name="Group 33"/>
            <p:cNvGrpSpPr/>
            <p:nvPr/>
          </p:nvGrpSpPr>
          <p:grpSpPr>
            <a:xfrm>
              <a:off x="6934200" y="5786283"/>
              <a:ext cx="1828800" cy="801192"/>
              <a:chOff x="3200400" y="4812720"/>
              <a:chExt cx="1295400" cy="1066800"/>
            </a:xfrm>
          </p:grpSpPr>
          <p:sp>
            <p:nvSpPr>
              <p:cNvPr id="17" name="Rectangular Callout 20"/>
              <p:cNvSpPr/>
              <p:nvPr/>
            </p:nvSpPr>
            <p:spPr>
              <a:xfrm>
                <a:off x="3200400" y="4812720"/>
                <a:ext cx="1295400" cy="1066800"/>
              </a:xfrm>
              <a:prstGeom prst="wedgeRectCallout">
                <a:avLst>
                  <a:gd name="adj1" fmla="val 9589"/>
                  <a:gd name="adj2" fmla="val -9378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200"/>
              </a:p>
            </p:txBody>
          </p:sp>
          <p:sp>
            <p:nvSpPr>
              <p:cNvPr id="18" name="TextBox 21"/>
              <p:cNvSpPr txBox="1"/>
              <p:nvPr/>
            </p:nvSpPr>
            <p:spPr>
              <a:xfrm>
                <a:off x="3276600" y="4876800"/>
                <a:ext cx="1143000" cy="743973"/>
              </a:xfrm>
              <a:prstGeom prst="rect">
                <a:avLst/>
              </a:prstGeom>
              <a:noFill/>
            </p:spPr>
            <p:txBody>
              <a:bodyPr wrap="square" rtlCol="0">
                <a:spAutoFit/>
              </a:bodyPr>
              <a:lstStyle/>
              <a:p>
                <a:pPr algn="ctr"/>
                <a:r>
                  <a:rPr lang="fr-FR" sz="1200" b="1" dirty="0" smtClean="0"/>
                  <a:t>31 décembre :</a:t>
                </a:r>
              </a:p>
              <a:p>
                <a:pPr algn="ctr"/>
                <a:r>
                  <a:rPr lang="fr-FR" sz="1200" dirty="0" smtClean="0"/>
                  <a:t>Echéance pour le vote du PLF</a:t>
                </a:r>
                <a:endParaRPr lang="fr-FR" sz="1200" dirty="0"/>
              </a:p>
            </p:txBody>
          </p:sp>
        </p:grpSp>
        <p:sp>
          <p:nvSpPr>
            <p:cNvPr id="14" name="TextBox 45"/>
            <p:cNvSpPr txBox="1"/>
            <p:nvPr/>
          </p:nvSpPr>
          <p:spPr>
            <a:xfrm>
              <a:off x="990600" y="3371848"/>
              <a:ext cx="1676400" cy="762000"/>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lang="fr-FR" sz="1400" b="1" dirty="0" smtClean="0">
                  <a:solidFill>
                    <a:sysClr val="windowText" lastClr="000000"/>
                  </a:solidFill>
                  <a:latin typeface="+mn-lt"/>
                  <a:ea typeface="+mn-ea"/>
                  <a:cs typeface="+mn-cs"/>
                </a:rPr>
                <a:t>Cadrage</a:t>
              </a:r>
              <a:r>
                <a:rPr lang="en-US" sz="1400" b="1" dirty="0" smtClean="0">
                  <a:solidFill>
                    <a:sysClr val="windowText" lastClr="000000"/>
                  </a:solidFill>
                  <a:latin typeface="+mn-lt"/>
                  <a:ea typeface="+mn-ea"/>
                  <a:cs typeface="+mn-cs"/>
                </a:rPr>
                <a:t> macroéconomique</a:t>
              </a:r>
              <a:endParaRPr lang="en-US" sz="1400" b="1" dirty="0">
                <a:solidFill>
                  <a:sysClr val="windowText" lastClr="000000"/>
                </a:solidFill>
                <a:latin typeface="+mn-lt"/>
                <a:ea typeface="+mn-ea"/>
                <a:cs typeface="+mn-cs"/>
              </a:endParaRPr>
            </a:p>
          </p:txBody>
        </p:sp>
      </p:grpSp>
      <p:sp>
        <p:nvSpPr>
          <p:cNvPr id="2" name="Demi-cadre 1"/>
          <p:cNvSpPr/>
          <p:nvPr/>
        </p:nvSpPr>
        <p:spPr>
          <a:xfrm>
            <a:off x="6106899" y="1336441"/>
            <a:ext cx="57150" cy="4826234"/>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 name="ZoneTexte 2"/>
          <p:cNvSpPr txBox="1"/>
          <p:nvPr/>
        </p:nvSpPr>
        <p:spPr>
          <a:xfrm>
            <a:off x="5948012" y="6068405"/>
            <a:ext cx="421237" cy="369332"/>
          </a:xfrm>
          <a:prstGeom prst="rect">
            <a:avLst/>
          </a:prstGeom>
          <a:noFill/>
        </p:spPr>
        <p:txBody>
          <a:bodyPr wrap="square" rtlCol="0">
            <a:spAutoFit/>
          </a:bodyPr>
          <a:lstStyle/>
          <a:p>
            <a:r>
              <a:rPr lang="fr-FR" dirty="0" smtClean="0"/>
              <a:t>LC</a:t>
            </a:r>
            <a:endParaRPr lang="fr-FR" dirty="0"/>
          </a:p>
        </p:txBody>
      </p:sp>
    </p:spTree>
    <p:extLst>
      <p:ext uri="{BB962C8B-B14F-4D97-AF65-F5344CB8AC3E}">
        <p14:creationId xmlns:p14="http://schemas.microsoft.com/office/powerpoint/2010/main" val="31140653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718"/>
            <a:ext cx="12193057" cy="6858594"/>
          </a:xfrm>
          <a:prstGeom prst="rect">
            <a:avLst/>
          </a:prstGeom>
        </p:spPr>
      </p:pic>
      <p:sp>
        <p:nvSpPr>
          <p:cNvPr id="4" name="Rectangle 3"/>
          <p:cNvSpPr/>
          <p:nvPr/>
        </p:nvSpPr>
        <p:spPr>
          <a:xfrm>
            <a:off x="169848" y="1780641"/>
            <a:ext cx="11817365" cy="1815882"/>
          </a:xfrm>
          <a:prstGeom prst="rect">
            <a:avLst/>
          </a:prstGeom>
        </p:spPr>
        <p:txBody>
          <a:bodyPr wrap="square">
            <a:spAutoFit/>
          </a:bodyPr>
          <a:lstStyle/>
          <a:p>
            <a:endParaRPr lang="fr-FR" sz="1600" dirty="0" smtClean="0"/>
          </a:p>
          <a:p>
            <a:pPr marL="457200" lvl="0" indent="-457200">
              <a:buFont typeface="Wingdings" panose="05000000000000000000" pitchFamily="2" charset="2"/>
              <a:buChar char="§"/>
            </a:pPr>
            <a:r>
              <a:rPr lang="fr-FR" sz="3200" dirty="0" smtClean="0">
                <a:solidFill>
                  <a:prstClr val="black"/>
                </a:solidFill>
                <a:latin typeface="Myrad pro"/>
              </a:rPr>
              <a:t>l’objectif </a:t>
            </a:r>
            <a:r>
              <a:rPr lang="fr-FR" sz="3200" dirty="0">
                <a:solidFill>
                  <a:prstClr val="black"/>
                </a:solidFill>
                <a:latin typeface="Myrad pro"/>
              </a:rPr>
              <a:t>est d’</a:t>
            </a:r>
            <a:r>
              <a:rPr lang="fr-FR" sz="3200" u="sng" dirty="0">
                <a:solidFill>
                  <a:prstClr val="black"/>
                </a:solidFill>
                <a:latin typeface="Myrad pro"/>
              </a:rPr>
              <a:t>anticiper</a:t>
            </a:r>
            <a:r>
              <a:rPr lang="fr-FR" sz="3200" dirty="0">
                <a:solidFill>
                  <a:prstClr val="black"/>
                </a:solidFill>
                <a:latin typeface="Myrad pro"/>
              </a:rPr>
              <a:t> l’évolution à moyen terme de l’économie nationale et d’éclairer la décision politique quant aux choix à effectuer</a:t>
            </a:r>
            <a:r>
              <a:rPr lang="fr-FR" sz="3200" dirty="0" smtClean="0">
                <a:solidFill>
                  <a:prstClr val="black"/>
                </a:solidFill>
                <a:latin typeface="Myrad pro"/>
              </a:rPr>
              <a:t>.</a:t>
            </a:r>
            <a:endParaRPr lang="fr-FR" sz="3200" dirty="0">
              <a:solidFill>
                <a:prstClr val="black"/>
              </a:solidFill>
              <a:latin typeface="Myrad pro"/>
            </a:endParaRPr>
          </a:p>
        </p:txBody>
      </p:sp>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(i). Cadrage macro-budgétaire </a:t>
            </a:r>
            <a:r>
              <a:rPr lang="fr-FR" sz="3200"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fr-FR" sz="3200" b="1" dirty="0"/>
          </a:p>
        </p:txBody>
      </p:sp>
      <p:sp>
        <p:nvSpPr>
          <p:cNvPr id="7" name="ZoneTexte 6"/>
          <p:cNvSpPr txBox="1"/>
          <p:nvPr/>
        </p:nvSpPr>
        <p:spPr>
          <a:xfrm>
            <a:off x="742950" y="961199"/>
            <a:ext cx="9272588" cy="769441"/>
          </a:xfrm>
          <a:prstGeom prst="rect">
            <a:avLst/>
          </a:prstGeom>
          <a:noFill/>
        </p:spPr>
        <p:txBody>
          <a:bodyPr wrap="square" rtlCol="0">
            <a:spAutoFit/>
          </a:bodyPr>
          <a:lstStyle/>
          <a:p>
            <a:pPr lvl="0" algn="just" fontAlgn="base">
              <a:spcBef>
                <a:spcPct val="0"/>
              </a:spcBef>
              <a:spcAft>
                <a:spcPct val="0"/>
              </a:spcAft>
            </a:pPr>
            <a:r>
              <a:rPr lang="fr-FR" sz="2200" b="1" dirty="0" smtClean="0">
                <a:solidFill>
                  <a:srgbClr val="FF0000"/>
                </a:solidFill>
                <a:latin typeface="Myrad pro"/>
              </a:rPr>
              <a:t>(a)</a:t>
            </a:r>
            <a:r>
              <a:rPr lang="fr-FR" sz="2200" b="1" dirty="0" smtClean="0">
                <a:solidFill>
                  <a:srgbClr val="1F497D"/>
                </a:solidFill>
                <a:latin typeface="Myrad pro"/>
              </a:rPr>
              <a:t>- Le </a:t>
            </a:r>
            <a:r>
              <a:rPr lang="fr-FR" sz="2200" b="1" dirty="0">
                <a:solidFill>
                  <a:srgbClr val="1F497D"/>
                </a:solidFill>
                <a:latin typeface="Myrad pro"/>
              </a:rPr>
              <a:t>cadrage macro-économique = la première étape de la procédure budgétaire </a:t>
            </a:r>
            <a:r>
              <a:rPr lang="fr-FR" sz="2200" dirty="0">
                <a:solidFill>
                  <a:prstClr val="black"/>
                </a:solidFill>
                <a:latin typeface="Myrad pro"/>
              </a:rPr>
              <a:t>: </a:t>
            </a:r>
          </a:p>
        </p:txBody>
      </p:sp>
      <p:sp>
        <p:nvSpPr>
          <p:cNvPr id="6" name="ZoneTexte 5"/>
          <p:cNvSpPr txBox="1"/>
          <p:nvPr/>
        </p:nvSpPr>
        <p:spPr>
          <a:xfrm>
            <a:off x="263261" y="4854797"/>
            <a:ext cx="11817365" cy="1077218"/>
          </a:xfrm>
          <a:prstGeom prst="rect">
            <a:avLst/>
          </a:prstGeom>
          <a:noFill/>
        </p:spPr>
        <p:txBody>
          <a:bodyPr wrap="square" rtlCol="0">
            <a:spAutoFit/>
          </a:bodyPr>
          <a:lstStyle/>
          <a:p>
            <a:endParaRPr lang="fr-FR" sz="3200" dirty="0">
              <a:solidFill>
                <a:prstClr val="black"/>
              </a:solidFill>
              <a:latin typeface="Myrad pro"/>
            </a:endParaRPr>
          </a:p>
          <a:p>
            <a:pPr marL="457200" indent="-457200">
              <a:buFont typeface="Wingdings" panose="05000000000000000000" pitchFamily="2" charset="2"/>
              <a:buChar char="§"/>
            </a:pPr>
            <a:r>
              <a:rPr lang="fr-CH" sz="3200" dirty="0">
                <a:solidFill>
                  <a:prstClr val="black"/>
                </a:solidFill>
                <a:latin typeface="Myrad pro"/>
              </a:rPr>
              <a:t>projection des recettes fiscales et non fiscales </a:t>
            </a:r>
            <a:r>
              <a:rPr lang="fr-CH" sz="3200" dirty="0" smtClean="0">
                <a:solidFill>
                  <a:prstClr val="black"/>
                </a:solidFill>
                <a:latin typeface="Myrad pro"/>
              </a:rPr>
              <a:t>attendues</a:t>
            </a:r>
            <a:endParaRPr lang="fr-CH" sz="3200" dirty="0">
              <a:solidFill>
                <a:prstClr val="black"/>
              </a:solidFill>
              <a:latin typeface="Myrad pro"/>
            </a:endParaRPr>
          </a:p>
        </p:txBody>
      </p:sp>
      <p:sp>
        <p:nvSpPr>
          <p:cNvPr id="8" name="ZoneTexte 7"/>
          <p:cNvSpPr txBox="1"/>
          <p:nvPr/>
        </p:nvSpPr>
        <p:spPr>
          <a:xfrm>
            <a:off x="246789" y="3860449"/>
            <a:ext cx="11084228" cy="1077218"/>
          </a:xfrm>
          <a:prstGeom prst="rect">
            <a:avLst/>
          </a:prstGeom>
          <a:noFill/>
        </p:spPr>
        <p:txBody>
          <a:bodyPr wrap="square" rtlCol="0">
            <a:spAutoFit/>
          </a:bodyPr>
          <a:lstStyle/>
          <a:p>
            <a:pPr marL="457200" indent="-457200">
              <a:buFont typeface="Wingdings" panose="05000000000000000000" pitchFamily="2" charset="2"/>
              <a:buChar char="§"/>
            </a:pPr>
            <a:r>
              <a:rPr lang="fr-FR" sz="3200" dirty="0">
                <a:solidFill>
                  <a:prstClr val="black"/>
                </a:solidFill>
                <a:latin typeface="Myrad pro"/>
              </a:rPr>
              <a:t>e</a:t>
            </a:r>
            <a:r>
              <a:rPr lang="fr-FR" sz="3200" dirty="0" smtClean="0">
                <a:solidFill>
                  <a:prstClr val="black"/>
                </a:solidFill>
                <a:latin typeface="Myrad pro"/>
              </a:rPr>
              <a:t>stimation </a:t>
            </a:r>
            <a:r>
              <a:rPr lang="fr-FR" sz="3200" dirty="0">
                <a:solidFill>
                  <a:prstClr val="black"/>
                </a:solidFill>
                <a:latin typeface="Myrad pro"/>
              </a:rPr>
              <a:t>du taux de croissance de l’économie (qui est fonction de l’environnement économique mondial);</a:t>
            </a:r>
          </a:p>
        </p:txBody>
      </p:sp>
    </p:spTree>
    <p:extLst>
      <p:ext uri="{BB962C8B-B14F-4D97-AF65-F5344CB8AC3E}">
        <p14:creationId xmlns:p14="http://schemas.microsoft.com/office/powerpoint/2010/main" val="254929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594"/>
            <a:ext cx="12193057" cy="6858594"/>
          </a:xfrm>
          <a:prstGeom prst="rect">
            <a:avLst/>
          </a:prstGeom>
        </p:spPr>
      </p:pic>
      <p:sp>
        <p:nvSpPr>
          <p:cNvPr id="4" name="Rectangle 3"/>
          <p:cNvSpPr/>
          <p:nvPr/>
        </p:nvSpPr>
        <p:spPr>
          <a:xfrm>
            <a:off x="165720" y="3845002"/>
            <a:ext cx="11796898" cy="2062103"/>
          </a:xfrm>
          <a:prstGeom prst="rect">
            <a:avLst/>
          </a:prstGeom>
        </p:spPr>
        <p:txBody>
          <a:bodyPr wrap="square">
            <a:spAutoFit/>
          </a:bodyPr>
          <a:lstStyle/>
          <a:p>
            <a:endParaRPr lang="fr-FR" sz="3200" dirty="0" smtClean="0"/>
          </a:p>
          <a:p>
            <a:pPr marL="457200" indent="-457200">
              <a:buFont typeface="Wingdings" panose="05000000000000000000" pitchFamily="2" charset="2"/>
              <a:buChar char="§"/>
            </a:pPr>
            <a:r>
              <a:rPr lang="fr-FR" sz="3200" dirty="0" smtClean="0"/>
              <a:t>proposition d’enveloppes budgétaires qui seront communiquées aux différentes institutions et ministères à travers une lettre de cadrage signée du Premier Ministre</a:t>
            </a:r>
          </a:p>
        </p:txBody>
      </p:sp>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(i). Cadrage macro-budgétaire (suite)</a:t>
            </a:r>
            <a:endParaRPr lang="fr-FR" sz="3200" b="1" dirty="0"/>
          </a:p>
        </p:txBody>
      </p:sp>
      <p:sp>
        <p:nvSpPr>
          <p:cNvPr id="6" name="ZoneTexte 5"/>
          <p:cNvSpPr txBox="1"/>
          <p:nvPr/>
        </p:nvSpPr>
        <p:spPr>
          <a:xfrm>
            <a:off x="742950" y="1176307"/>
            <a:ext cx="9272588" cy="430887"/>
          </a:xfrm>
          <a:prstGeom prst="rect">
            <a:avLst/>
          </a:prstGeom>
          <a:noFill/>
        </p:spPr>
        <p:txBody>
          <a:bodyPr wrap="square" rtlCol="0">
            <a:spAutoFit/>
          </a:bodyPr>
          <a:lstStyle/>
          <a:p>
            <a:pPr lvl="0" algn="just" fontAlgn="base">
              <a:spcBef>
                <a:spcPct val="0"/>
              </a:spcBef>
              <a:spcAft>
                <a:spcPct val="0"/>
              </a:spcAft>
            </a:pPr>
            <a:r>
              <a:rPr lang="fr-FR" sz="2200" b="1" dirty="0" smtClean="0">
                <a:solidFill>
                  <a:srgbClr val="FF0000"/>
                </a:solidFill>
                <a:latin typeface="Myrad pro"/>
              </a:rPr>
              <a:t>(b)</a:t>
            </a:r>
            <a:r>
              <a:rPr lang="fr-FR" sz="2200" b="1" dirty="0" smtClean="0">
                <a:solidFill>
                  <a:srgbClr val="1F497D"/>
                </a:solidFill>
                <a:latin typeface="Myrad pro"/>
              </a:rPr>
              <a:t>- </a:t>
            </a:r>
            <a:r>
              <a:rPr lang="fr-FR" sz="2200" b="1" dirty="0">
                <a:solidFill>
                  <a:srgbClr val="1F497D"/>
                </a:solidFill>
                <a:latin typeface="Myrad pro"/>
              </a:rPr>
              <a:t>Le cadrage </a:t>
            </a:r>
            <a:r>
              <a:rPr lang="fr-FR" sz="2200" b="1" dirty="0" smtClean="0">
                <a:solidFill>
                  <a:srgbClr val="1F497D"/>
                </a:solidFill>
                <a:latin typeface="Myrad pro"/>
              </a:rPr>
              <a:t>budgétaire </a:t>
            </a:r>
            <a:endParaRPr lang="fr-FR" sz="2200" dirty="0">
              <a:solidFill>
                <a:prstClr val="black"/>
              </a:solidFill>
              <a:latin typeface="Myrad pro"/>
            </a:endParaRPr>
          </a:p>
        </p:txBody>
      </p:sp>
      <p:sp>
        <p:nvSpPr>
          <p:cNvPr id="7" name="Rectangle 6"/>
          <p:cNvSpPr/>
          <p:nvPr/>
        </p:nvSpPr>
        <p:spPr>
          <a:xfrm>
            <a:off x="169848" y="1900018"/>
            <a:ext cx="12195966" cy="2062103"/>
          </a:xfrm>
          <a:prstGeom prst="rect">
            <a:avLst/>
          </a:prstGeom>
        </p:spPr>
        <p:txBody>
          <a:bodyPr wrap="square">
            <a:spAutoFit/>
          </a:bodyPr>
          <a:lstStyle/>
          <a:p>
            <a:endParaRPr lang="fr-FR" sz="1600" dirty="0" smtClean="0"/>
          </a:p>
          <a:p>
            <a:pPr marL="457200" indent="-457200">
              <a:buFont typeface="Wingdings" panose="05000000000000000000" pitchFamily="2" charset="2"/>
              <a:buChar char="§"/>
            </a:pPr>
            <a:r>
              <a:rPr lang="fr-FR" sz="3200" dirty="0"/>
              <a:t>p</a:t>
            </a:r>
            <a:r>
              <a:rPr lang="fr-FR" sz="3200" dirty="0" smtClean="0"/>
              <a:t>rojection des grandes masses de dépenses publiques en tenant compte de la contrainte des recettes et en identifiant des scénarios possibles (référence, pessimiste et optimiste)</a:t>
            </a:r>
          </a:p>
          <a:p>
            <a:endParaRPr lang="fr-FR" sz="1600" dirty="0" smtClean="0"/>
          </a:p>
        </p:txBody>
      </p:sp>
    </p:spTree>
    <p:extLst>
      <p:ext uri="{BB962C8B-B14F-4D97-AF65-F5344CB8AC3E}">
        <p14:creationId xmlns:p14="http://schemas.microsoft.com/office/powerpoint/2010/main" val="41306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4" name="Rectangle 3"/>
          <p:cNvSpPr/>
          <p:nvPr/>
        </p:nvSpPr>
        <p:spPr>
          <a:xfrm>
            <a:off x="274224" y="3664225"/>
            <a:ext cx="11712989" cy="3277820"/>
          </a:xfrm>
          <a:prstGeom prst="rect">
            <a:avLst/>
          </a:prstGeom>
        </p:spPr>
        <p:txBody>
          <a:bodyPr wrap="square">
            <a:spAutoFit/>
          </a:bodyPr>
          <a:lstStyle/>
          <a:p>
            <a:pPr algn="just"/>
            <a:r>
              <a:rPr lang="fr-FR" sz="2300" dirty="0" smtClean="0"/>
              <a:t>A cette étape, le MEF discute des allocations opérées par le MS et s’assure qu’elles sont contenues dans l’enveloppe communiquée. Le MEF ne juge pas trop de l’opportunité de la dépense, le MS étant maître de son navire, mais plutôt </a:t>
            </a:r>
            <a:r>
              <a:rPr lang="fr-FR" sz="2300" b="1" u="sng" dirty="0" smtClean="0">
                <a:solidFill>
                  <a:srgbClr val="FF0000"/>
                </a:solidFill>
              </a:rPr>
              <a:t>sur la disponibilité des ressources tout en veillant aux différents critères de convergence de l’UEMOA</a:t>
            </a:r>
            <a:r>
              <a:rPr lang="fr-FR" sz="2300" dirty="0" smtClean="0"/>
              <a:t>. Le MEF agit en conseil pour aider le MS dans la </a:t>
            </a:r>
            <a:r>
              <a:rPr lang="fr-FR" sz="2300" dirty="0"/>
              <a:t>traduction financière de  ses choix .  </a:t>
            </a:r>
            <a:r>
              <a:rPr lang="fr-FR" sz="2300" dirty="0" smtClean="0"/>
              <a:t>S’il arrive que le MS dépasse l’enveloppe, et que sa demande se justifie, on essaie de la satisfaire sinon on porte la question à un niveau d’arbitrage supérieur. </a:t>
            </a:r>
          </a:p>
          <a:p>
            <a:pPr algn="just"/>
            <a:r>
              <a:rPr lang="fr-FR" sz="2300" b="1" u="sng" dirty="0" smtClean="0">
                <a:solidFill>
                  <a:srgbClr val="FF0000"/>
                </a:solidFill>
              </a:rPr>
              <a:t>Le projet de budget fait l’objet d’une adoption en Conseil des Ministres </a:t>
            </a:r>
            <a:r>
              <a:rPr lang="fr-FR" sz="2300" b="1" u="sng" dirty="0" smtClean="0">
                <a:solidFill>
                  <a:srgbClr val="FF0000"/>
                </a:solidFill>
                <a:sym typeface="Wingdings" pitchFamily="2" charset="2"/>
              </a:rPr>
              <a:t> Assemblée Nationale.</a:t>
            </a:r>
            <a:endParaRPr lang="fr-FR" sz="2300" b="1" u="sng" dirty="0" smtClean="0">
              <a:solidFill>
                <a:srgbClr val="FF0000"/>
              </a:solidFill>
            </a:endParaRPr>
          </a:p>
        </p:txBody>
      </p:sp>
      <p:sp>
        <p:nvSpPr>
          <p:cNvPr id="3" name="ZoneTexte 2"/>
          <p:cNvSpPr txBox="1"/>
          <p:nvPr/>
        </p:nvSpPr>
        <p:spPr>
          <a:xfrm>
            <a:off x="548449" y="53048"/>
            <a:ext cx="11438764" cy="584775"/>
          </a:xfrm>
          <a:prstGeom prst="rect">
            <a:avLst/>
          </a:prstGeom>
          <a:noFill/>
        </p:spPr>
        <p:txBody>
          <a:bodyPr wrap="square" rtlCol="0">
            <a:spAutoFit/>
          </a:bodyPr>
          <a:lstStyle/>
          <a:p>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(ii). Processus d’arbitrages</a:t>
            </a:r>
            <a:r>
              <a:rPr lang="fr-FR" sz="3200"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fr-FR" sz="3200" b="1" dirty="0"/>
          </a:p>
        </p:txBody>
      </p:sp>
      <p:sp>
        <p:nvSpPr>
          <p:cNvPr id="6" name="ZoneTexte 5"/>
          <p:cNvSpPr txBox="1"/>
          <p:nvPr/>
        </p:nvSpPr>
        <p:spPr>
          <a:xfrm>
            <a:off x="1" y="734951"/>
            <a:ext cx="12192000" cy="430887"/>
          </a:xfrm>
          <a:prstGeom prst="rect">
            <a:avLst/>
          </a:prstGeom>
          <a:solidFill>
            <a:srgbClr val="00B050"/>
          </a:solidFill>
        </p:spPr>
        <p:txBody>
          <a:bodyPr wrap="square" rtlCol="0">
            <a:spAutoFit/>
          </a:bodyPr>
          <a:lstStyle/>
          <a:p>
            <a:pPr lvl="0" algn="just" fontAlgn="base">
              <a:spcBef>
                <a:spcPct val="0"/>
              </a:spcBef>
              <a:spcAft>
                <a:spcPct val="0"/>
              </a:spcAft>
            </a:pPr>
            <a:r>
              <a:rPr lang="fr-FR" sz="2200" b="1" dirty="0" smtClean="0">
                <a:solidFill>
                  <a:srgbClr val="1F497D"/>
                </a:solidFill>
                <a:latin typeface="Myrad pro"/>
              </a:rPr>
              <a:t> </a:t>
            </a:r>
            <a:r>
              <a:rPr lang="fr-FR" sz="2200" b="1" dirty="0">
                <a:solidFill>
                  <a:srgbClr val="FF0000"/>
                </a:solidFill>
                <a:latin typeface="Myrad pro"/>
              </a:rPr>
              <a:t>(a)</a:t>
            </a:r>
            <a:r>
              <a:rPr lang="fr-FR" sz="2200" b="1" dirty="0">
                <a:latin typeface="Myrad pro"/>
              </a:rPr>
              <a:t>-</a:t>
            </a:r>
            <a:r>
              <a:rPr lang="fr-FR" sz="2200" b="1" dirty="0">
                <a:solidFill>
                  <a:srgbClr val="1F497D"/>
                </a:solidFill>
                <a:latin typeface="Myrad pro"/>
              </a:rPr>
              <a:t> </a:t>
            </a:r>
            <a:r>
              <a:rPr lang="fr-FR" sz="2200" b="1" dirty="0" smtClean="0">
                <a:latin typeface="Myrad pro"/>
              </a:rPr>
              <a:t>arbitrage interne au niveau du ministère de la santé (MS)</a:t>
            </a:r>
            <a:endParaRPr lang="fr-FR" sz="2200" b="1" dirty="0">
              <a:latin typeface="Myrad pro"/>
            </a:endParaRPr>
          </a:p>
        </p:txBody>
      </p:sp>
      <p:sp>
        <p:nvSpPr>
          <p:cNvPr id="7" name="ZoneTexte 6"/>
          <p:cNvSpPr txBox="1"/>
          <p:nvPr/>
        </p:nvSpPr>
        <p:spPr>
          <a:xfrm>
            <a:off x="0" y="3259611"/>
            <a:ext cx="12192000" cy="430887"/>
          </a:xfrm>
          <a:prstGeom prst="rect">
            <a:avLst/>
          </a:prstGeom>
          <a:solidFill>
            <a:srgbClr val="00B050"/>
          </a:solidFill>
        </p:spPr>
        <p:txBody>
          <a:bodyPr wrap="square" rtlCol="0">
            <a:spAutoFit/>
          </a:bodyPr>
          <a:lstStyle/>
          <a:p>
            <a:pPr algn="just" fontAlgn="base">
              <a:spcBef>
                <a:spcPct val="0"/>
              </a:spcBef>
              <a:spcAft>
                <a:spcPct val="0"/>
              </a:spcAft>
            </a:pPr>
            <a:r>
              <a:rPr lang="fr-FR" sz="2200" b="1" dirty="0" smtClean="0">
                <a:solidFill>
                  <a:srgbClr val="FF0000"/>
                </a:solidFill>
                <a:latin typeface="Myrad pro"/>
              </a:rPr>
              <a:t>(b)</a:t>
            </a:r>
            <a:r>
              <a:rPr lang="fr-FR" sz="2200" b="1" dirty="0" smtClean="0">
                <a:latin typeface="Myrad pro"/>
              </a:rPr>
              <a:t>-arbitrage</a:t>
            </a:r>
            <a:r>
              <a:rPr lang="fr-FR" sz="2200" dirty="0" smtClean="0">
                <a:latin typeface="Myrad pro"/>
              </a:rPr>
              <a:t> </a:t>
            </a:r>
            <a:r>
              <a:rPr lang="fr-FR" sz="2200" b="1" dirty="0" smtClean="0">
                <a:latin typeface="Myrad pro"/>
              </a:rPr>
              <a:t>au ministère de l’économie et des </a:t>
            </a:r>
            <a:r>
              <a:rPr lang="fr-FR" sz="2200" b="1" dirty="0">
                <a:latin typeface="Myrad pro"/>
              </a:rPr>
              <a:t>finances </a:t>
            </a:r>
            <a:r>
              <a:rPr lang="fr-FR" sz="2200" b="1" dirty="0" smtClean="0">
                <a:latin typeface="Myrad pro"/>
              </a:rPr>
              <a:t>lors des</a:t>
            </a:r>
            <a:r>
              <a:rPr lang="fr-FR" sz="2200" b="1" dirty="0" smtClean="0">
                <a:solidFill>
                  <a:srgbClr val="1F497D"/>
                </a:solidFill>
                <a:latin typeface="Myrad pro"/>
              </a:rPr>
              <a:t> </a:t>
            </a:r>
            <a:r>
              <a:rPr lang="fr-FR" sz="2200" b="1" dirty="0" smtClean="0">
                <a:solidFill>
                  <a:srgbClr val="FF0000"/>
                </a:solidFill>
                <a:latin typeface="Myrad pro"/>
              </a:rPr>
              <a:t>conférences budgétaires </a:t>
            </a:r>
            <a:endParaRPr lang="fr-FR" sz="2200" dirty="0">
              <a:solidFill>
                <a:srgbClr val="FF0000"/>
              </a:solidFill>
              <a:latin typeface="Myrad pro"/>
            </a:endParaRPr>
          </a:p>
        </p:txBody>
      </p:sp>
      <p:sp>
        <p:nvSpPr>
          <p:cNvPr id="8" name="ZoneTexte 7"/>
          <p:cNvSpPr txBox="1"/>
          <p:nvPr/>
        </p:nvSpPr>
        <p:spPr>
          <a:xfrm>
            <a:off x="226996" y="1240069"/>
            <a:ext cx="11760217" cy="1862048"/>
          </a:xfrm>
          <a:prstGeom prst="rect">
            <a:avLst/>
          </a:prstGeom>
          <a:noFill/>
        </p:spPr>
        <p:txBody>
          <a:bodyPr wrap="square" rtlCol="0">
            <a:spAutoFit/>
          </a:bodyPr>
          <a:lstStyle/>
          <a:p>
            <a:r>
              <a:rPr lang="fr-FR" sz="2300" dirty="0" smtClean="0"/>
              <a:t>Dès réception de leur enveloppe, le MS a pour tâche d’organiser des réunions d’arbitrages en son sein afin de parvenir </a:t>
            </a:r>
            <a:r>
              <a:rPr lang="fr-FR" sz="2300" b="1" u="sng" dirty="0" smtClean="0">
                <a:solidFill>
                  <a:srgbClr val="FF0000"/>
                </a:solidFill>
              </a:rPr>
              <a:t>à une allocation optimale du plafond communiqué par le MEF</a:t>
            </a:r>
            <a:r>
              <a:rPr lang="fr-FR" sz="2300" dirty="0" smtClean="0"/>
              <a:t>. En règle générale, </a:t>
            </a:r>
            <a:r>
              <a:rPr lang="fr-FR" sz="2300" b="1" u="sng" dirty="0" smtClean="0">
                <a:solidFill>
                  <a:srgbClr val="FF0000"/>
                </a:solidFill>
              </a:rPr>
              <a:t>le MS a des possibilités de faire des économies sur certaines de ces lignes afin de financer de nouvelles dépenses</a:t>
            </a:r>
            <a:r>
              <a:rPr lang="fr-FR" sz="2300" dirty="0" smtClean="0"/>
              <a:t>. Le MS à en charge de </a:t>
            </a:r>
            <a:r>
              <a:rPr lang="fr-FR" sz="2300" b="1" u="sng" dirty="0" smtClean="0">
                <a:solidFill>
                  <a:srgbClr val="FF0000"/>
                </a:solidFill>
              </a:rPr>
              <a:t>prioriser ses dépenses en fonction de sa stratégie</a:t>
            </a:r>
            <a:r>
              <a:rPr lang="fr-FR" sz="2300" dirty="0" smtClean="0"/>
              <a:t> propre qui est en lien avec  la SCAPE et des résultats qu’il envisage d’atteindre</a:t>
            </a:r>
          </a:p>
        </p:txBody>
      </p:sp>
    </p:spTree>
    <p:extLst>
      <p:ext uri="{BB962C8B-B14F-4D97-AF65-F5344CB8AC3E}">
        <p14:creationId xmlns:p14="http://schemas.microsoft.com/office/powerpoint/2010/main" val="1334263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à coins arrondis 13"/>
          <p:cNvSpPr/>
          <p:nvPr/>
        </p:nvSpPr>
        <p:spPr>
          <a:xfrm>
            <a:off x="7115175" y="4296643"/>
            <a:ext cx="3686175" cy="16183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ZoneTexte 2"/>
          <p:cNvSpPr txBox="1"/>
          <p:nvPr/>
        </p:nvSpPr>
        <p:spPr>
          <a:xfrm>
            <a:off x="548449" y="185026"/>
            <a:ext cx="11438764" cy="1077218"/>
          </a:xfrm>
          <a:prstGeom prst="rect">
            <a:avLst/>
          </a:prstGeom>
          <a:noFill/>
        </p:spPr>
        <p:txBody>
          <a:bodyPr wrap="square" rtlCol="0">
            <a:spAutoFit/>
          </a:bodyPr>
          <a:lstStyle/>
          <a:p>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(iii). Difficultés: </a:t>
            </a:r>
            <a:r>
              <a:rPr lang="fr-FR" sz="3200" b="1" dirty="0" smtClean="0">
                <a:solidFill>
                  <a:srgbClr val="00B0F0"/>
                </a:solidFill>
                <a:latin typeface="Calibri" panose="020F0502020204030204" pitchFamily="34" charset="0"/>
                <a:ea typeface="Calibri" panose="020F0502020204030204" pitchFamily="34" charset="0"/>
                <a:cs typeface="Times New Roman" panose="02020603050405020304" pitchFamily="18" charset="0"/>
              </a:rPr>
              <a:t>une </a:t>
            </a:r>
            <a:r>
              <a:rPr lang="fr-FR" sz="3200" b="1" dirty="0">
                <a:solidFill>
                  <a:srgbClr val="00B0F0"/>
                </a:solidFill>
                <a:latin typeface="Calibri" panose="020F0502020204030204" pitchFamily="34" charset="0"/>
                <a:ea typeface="Calibri" panose="020F0502020204030204" pitchFamily="34" charset="0"/>
                <a:cs typeface="Times New Roman" panose="02020603050405020304" pitchFamily="18" charset="0"/>
              </a:rPr>
              <a:t>concurrence très rude avec les autres secteurs </a:t>
            </a:r>
          </a:p>
          <a:p>
            <a:r>
              <a:rPr lang="fr-FR" sz="3200"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fr-FR" sz="3200" b="1" dirty="0"/>
          </a:p>
        </p:txBody>
      </p:sp>
      <p:graphicFrame>
        <p:nvGraphicFramePr>
          <p:cNvPr id="4" name="Diagramme 3"/>
          <p:cNvGraphicFramePr/>
          <p:nvPr>
            <p:extLst>
              <p:ext uri="{D42A27DB-BD31-4B8C-83A1-F6EECF244321}">
                <p14:modId xmlns:p14="http://schemas.microsoft.com/office/powerpoint/2010/main" val="680037107"/>
              </p:ext>
            </p:extLst>
          </p:nvPr>
        </p:nvGraphicFramePr>
        <p:xfrm>
          <a:off x="548450" y="742166"/>
          <a:ext cx="11329324" cy="60074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691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5663814" y="1025980"/>
            <a:ext cx="5115803" cy="5027089"/>
          </a:xfrm>
          <a:prstGeom prst="rect">
            <a:avLst/>
          </a:prstGeom>
        </p:spPr>
        <p:txBody>
          <a:bodyPr vert="horz" anchor="b" anchorCtr="0">
            <a:noAutofit/>
          </a:bodyPr>
          <a:lstStyle>
            <a:lvl1pPr algn="l" rtl="0" eaLnBrk="1" latinLnBrk="0" hangingPunct="1">
              <a:spcBef>
                <a:spcPct val="0"/>
              </a:spcBef>
              <a:buNone/>
              <a:defRPr kumimoji="0" sz="4700" kern="1200">
                <a:solidFill>
                  <a:srgbClr val="00005E"/>
                </a:solidFill>
                <a:latin typeface="+mn-lt"/>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4700" b="0" i="0" u="none" strike="noStrike" kern="1200" cap="none" spc="0" normalizeH="0" baseline="0" noProof="0" dirty="0">
              <a:ln>
                <a:noFill/>
              </a:ln>
              <a:solidFill>
                <a:srgbClr val="00005E"/>
              </a:solidFill>
              <a:effectLst/>
              <a:uLnTx/>
              <a:uFillTx/>
              <a:latin typeface="Georgia"/>
              <a:ea typeface="+mj-ea"/>
              <a:cs typeface="Arial" pitchFamily="34" charset="0"/>
            </a:endParaRPr>
          </a:p>
        </p:txBody>
      </p:sp>
      <p:sp>
        <p:nvSpPr>
          <p:cNvPr id="5" name="AutoShape 6" descr="Résultat de recherche d'images pour &quot;enfants africains malades&quot;"/>
          <p:cNvSpPr>
            <a:spLocks noChangeAspect="1" noChangeArrowheads="1"/>
          </p:cNvSpPr>
          <p:nvPr/>
        </p:nvSpPr>
        <p:spPr bwMode="auto">
          <a:xfrm>
            <a:off x="4521513" y="204494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7" name="Image 6"/>
          <p:cNvPicPr>
            <a:picLocks noChangeAspect="1"/>
          </p:cNvPicPr>
          <p:nvPr/>
        </p:nvPicPr>
        <p:blipFill>
          <a:blip r:embed="rId2"/>
          <a:stretch>
            <a:fillRect/>
          </a:stretch>
        </p:blipFill>
        <p:spPr>
          <a:xfrm>
            <a:off x="0" y="0"/>
            <a:ext cx="5652362" cy="2826181"/>
          </a:xfrm>
          <a:prstGeom prst="rect">
            <a:avLst/>
          </a:prstGeom>
        </p:spPr>
      </p:pic>
      <p:pic>
        <p:nvPicPr>
          <p:cNvPr id="2056" name="Picture 8" descr="Image associé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67317"/>
            <a:ext cx="5663814" cy="3790683"/>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e 10"/>
          <p:cNvGrpSpPr/>
          <p:nvPr/>
        </p:nvGrpSpPr>
        <p:grpSpPr>
          <a:xfrm>
            <a:off x="1" y="2869045"/>
            <a:ext cx="5663814" cy="169696"/>
            <a:chOff x="5440582" y="3090930"/>
            <a:chExt cx="6721367" cy="360608"/>
          </a:xfrm>
        </p:grpSpPr>
        <p:sp>
          <p:nvSpPr>
            <p:cNvPr id="12" name="Rectangle 1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7"/>
          <p:cNvSpPr/>
          <p:nvPr/>
        </p:nvSpPr>
        <p:spPr>
          <a:xfrm>
            <a:off x="5848052" y="1413090"/>
            <a:ext cx="5920639" cy="1754326"/>
          </a:xfrm>
          <a:prstGeom prst="rect">
            <a:avLst/>
          </a:prstGeom>
        </p:spPr>
        <p:txBody>
          <a:bodyPr wrap="square">
            <a:spAutoFit/>
          </a:bodyPr>
          <a:lstStyle/>
          <a:p>
            <a:pPr>
              <a:spcBef>
                <a:spcPct val="0"/>
              </a:spcBef>
            </a:pPr>
            <a:r>
              <a:rPr lang="fr-FR" sz="3600" dirty="0" smtClean="0">
                <a:solidFill>
                  <a:srgbClr val="00005E"/>
                </a:solidFill>
                <a:latin typeface="Georgia"/>
                <a:ea typeface="+mj-ea"/>
                <a:cs typeface="Arial" pitchFamily="34" charset="0"/>
              </a:rPr>
              <a:t>…une équation qui n’est pas simple:</a:t>
            </a:r>
          </a:p>
          <a:p>
            <a:pPr>
              <a:spcBef>
                <a:spcPct val="0"/>
              </a:spcBef>
            </a:pPr>
            <a:r>
              <a:rPr lang="fr-FR" sz="3600" dirty="0" smtClean="0">
                <a:solidFill>
                  <a:srgbClr val="00005E"/>
                </a:solidFill>
                <a:latin typeface="Georgia"/>
                <a:ea typeface="+mj-ea"/>
                <a:cs typeface="Arial" pitchFamily="34" charset="0"/>
              </a:rPr>
              <a:t>un problème de ressources</a:t>
            </a:r>
            <a:endParaRPr lang="fr-FR" sz="3600" dirty="0">
              <a:solidFill>
                <a:srgbClr val="00005E"/>
              </a:solidFill>
              <a:latin typeface="Georgia"/>
              <a:ea typeface="+mj-ea"/>
              <a:cs typeface="Arial" pitchFamily="34" charset="0"/>
            </a:endParaRPr>
          </a:p>
        </p:txBody>
      </p:sp>
      <p:grpSp>
        <p:nvGrpSpPr>
          <p:cNvPr id="21" name="Groupe 20"/>
          <p:cNvGrpSpPr/>
          <p:nvPr/>
        </p:nvGrpSpPr>
        <p:grpSpPr>
          <a:xfrm>
            <a:off x="5723127" y="3786649"/>
            <a:ext cx="6356130" cy="727537"/>
            <a:chOff x="5440582" y="3090930"/>
            <a:chExt cx="6721367" cy="360608"/>
          </a:xfrm>
        </p:grpSpPr>
        <p:sp>
          <p:nvSpPr>
            <p:cNvPr id="22" name="Rectangle 2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75095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0" y="2989482"/>
            <a:ext cx="12079257" cy="727537"/>
            <a:chOff x="5440582" y="3090930"/>
            <a:chExt cx="6721367" cy="360608"/>
          </a:xfrm>
        </p:grpSpPr>
        <p:sp>
          <p:nvSpPr>
            <p:cNvPr id="5" name="Rectangle 4"/>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2764148" y="2057401"/>
            <a:ext cx="7346435" cy="646331"/>
          </a:xfrm>
          <a:prstGeom prst="rect">
            <a:avLst/>
          </a:prstGeom>
          <a:noFill/>
        </p:spPr>
        <p:txBody>
          <a:bodyPr wrap="square" rtlCol="0">
            <a:spAutoFit/>
          </a:bodyPr>
          <a:lstStyle/>
          <a:p>
            <a:r>
              <a:rPr lang="fr-FR" sz="3600" dirty="0" smtClean="0">
                <a:solidFill>
                  <a:srgbClr val="00005E"/>
                </a:solidFill>
                <a:latin typeface="Georgia"/>
                <a:ea typeface="+mj-ea"/>
                <a:cs typeface="Arial" pitchFamily="34" charset="0"/>
              </a:rPr>
              <a:t>LESYSTEME </a:t>
            </a:r>
            <a:r>
              <a:rPr lang="fr-FR" sz="3600" dirty="0">
                <a:solidFill>
                  <a:srgbClr val="00005E"/>
                </a:solidFill>
                <a:latin typeface="Georgia"/>
                <a:ea typeface="+mj-ea"/>
                <a:cs typeface="Arial" pitchFamily="34" charset="0"/>
              </a:rPr>
              <a:t>FISCAL ACTUEL</a:t>
            </a:r>
          </a:p>
        </p:txBody>
      </p:sp>
    </p:spTree>
    <p:extLst>
      <p:ext uri="{BB962C8B-B14F-4D97-AF65-F5344CB8AC3E}">
        <p14:creationId xmlns:p14="http://schemas.microsoft.com/office/powerpoint/2010/main" val="286644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(i). La structure</a:t>
            </a:r>
            <a:r>
              <a:rPr lang="fr-FR" sz="3200"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fr-FR" sz="3200" b="1" dirty="0"/>
          </a:p>
        </p:txBody>
      </p:sp>
      <p:sp>
        <p:nvSpPr>
          <p:cNvPr id="6" name="ZoneTexte 5"/>
          <p:cNvSpPr txBox="1"/>
          <p:nvPr/>
        </p:nvSpPr>
        <p:spPr>
          <a:xfrm>
            <a:off x="644313" y="1064533"/>
            <a:ext cx="10859429" cy="4524315"/>
          </a:xfrm>
          <a:prstGeom prst="rect">
            <a:avLst/>
          </a:prstGeom>
          <a:noFill/>
        </p:spPr>
        <p:txBody>
          <a:bodyPr wrap="square" rtlCol="0">
            <a:spAutoFit/>
          </a:bodyPr>
          <a:lstStyle/>
          <a:p>
            <a:pPr algn="just">
              <a:lnSpc>
                <a:spcPct val="150000"/>
              </a:lnSpc>
              <a:spcAft>
                <a:spcPts val="800"/>
              </a:spcAft>
            </a:pPr>
            <a:r>
              <a:rPr lang="fr-FR" sz="3200" dirty="0">
                <a:solidFill>
                  <a:prstClr val="black"/>
                </a:solidFill>
                <a:latin typeface="Myrad pro"/>
              </a:rPr>
              <a:t>La loi N° 2012-016 du 14 décembre 2012 porte création de l’Office Togolais des Recettes (OTR) qui intègre les deux anciennes régies financières (Douanes et Impôts) en une structure unique ayant pour objectif principal de maximiser les recettes fiscales et douanières, notamment à travers </a:t>
            </a:r>
            <a:r>
              <a:rPr lang="fr-FR" sz="3200" u="sng" dirty="0">
                <a:solidFill>
                  <a:prstClr val="black"/>
                </a:solidFill>
                <a:latin typeface="Myrad pro"/>
              </a:rPr>
              <a:t>l’élargissement de l’assiette fiscale</a:t>
            </a:r>
            <a:r>
              <a:rPr lang="fr-FR" sz="3200" dirty="0">
                <a:solidFill>
                  <a:prstClr val="black"/>
                </a:solidFill>
                <a:latin typeface="Myrad pro"/>
              </a:rPr>
              <a:t>.</a:t>
            </a:r>
          </a:p>
        </p:txBody>
      </p:sp>
      <p:sp>
        <p:nvSpPr>
          <p:cNvPr id="7" name="ZoneTexte 6"/>
          <p:cNvSpPr txBox="1"/>
          <p:nvPr/>
        </p:nvSpPr>
        <p:spPr>
          <a:xfrm>
            <a:off x="644313" y="2348462"/>
            <a:ext cx="11134335" cy="430887"/>
          </a:xfrm>
          <a:prstGeom prst="rect">
            <a:avLst/>
          </a:prstGeom>
          <a:noFill/>
        </p:spPr>
        <p:txBody>
          <a:bodyPr wrap="square" rtlCol="0">
            <a:spAutoFit/>
          </a:bodyPr>
          <a:lstStyle/>
          <a:p>
            <a:pPr lvl="0" algn="just" fontAlgn="base">
              <a:spcBef>
                <a:spcPct val="0"/>
              </a:spcBef>
              <a:spcAft>
                <a:spcPct val="0"/>
              </a:spcAft>
            </a:pPr>
            <a:endParaRPr lang="fr-FR" sz="2200" dirty="0">
              <a:solidFill>
                <a:prstClr val="black"/>
              </a:solidFill>
              <a:latin typeface="Myrad pro"/>
            </a:endParaRPr>
          </a:p>
        </p:txBody>
      </p:sp>
    </p:spTree>
    <p:extLst>
      <p:ext uri="{BB962C8B-B14F-4D97-AF65-F5344CB8AC3E}">
        <p14:creationId xmlns:p14="http://schemas.microsoft.com/office/powerpoint/2010/main" val="9675635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(ii). </a:t>
            </a:r>
            <a:r>
              <a:rPr lang="fr-FR" sz="3200" b="1" dirty="0" smtClean="0">
                <a:solidFill>
                  <a:srgbClr val="00B0F0"/>
                </a:solidFill>
                <a:latin typeface="Calibri" panose="020F0502020204030204" pitchFamily="34" charset="0"/>
                <a:ea typeface="Calibri" panose="020F0502020204030204" pitchFamily="34" charset="0"/>
                <a:cs typeface="Times New Roman" panose="02020603050405020304" pitchFamily="18" charset="0"/>
              </a:rPr>
              <a:t>Cinq</a:t>
            </a:r>
            <a:r>
              <a:rPr lang="fr-FR" sz="3200" b="1" dirty="0" smtClean="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principaux défis:</a:t>
            </a:r>
            <a:r>
              <a:rPr lang="fr-FR" sz="3200"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fr-FR" sz="3200" b="1" dirty="0"/>
          </a:p>
        </p:txBody>
      </p:sp>
      <p:sp>
        <p:nvSpPr>
          <p:cNvPr id="7" name="ZoneTexte 6"/>
          <p:cNvSpPr txBox="1"/>
          <p:nvPr/>
        </p:nvSpPr>
        <p:spPr>
          <a:xfrm>
            <a:off x="644313" y="2348462"/>
            <a:ext cx="11134335" cy="430887"/>
          </a:xfrm>
          <a:prstGeom prst="rect">
            <a:avLst/>
          </a:prstGeom>
          <a:noFill/>
        </p:spPr>
        <p:txBody>
          <a:bodyPr wrap="square" rtlCol="0">
            <a:spAutoFit/>
          </a:bodyPr>
          <a:lstStyle/>
          <a:p>
            <a:pPr lvl="0" algn="just" fontAlgn="base">
              <a:spcBef>
                <a:spcPct val="0"/>
              </a:spcBef>
              <a:spcAft>
                <a:spcPct val="0"/>
              </a:spcAft>
            </a:pPr>
            <a:endParaRPr lang="fr-FR" sz="2200" dirty="0">
              <a:solidFill>
                <a:prstClr val="black"/>
              </a:solidFill>
              <a:latin typeface="Myrad pro"/>
            </a:endParaRPr>
          </a:p>
        </p:txBody>
      </p:sp>
      <p:sp>
        <p:nvSpPr>
          <p:cNvPr id="8" name="Rectangle 7"/>
          <p:cNvSpPr/>
          <p:nvPr/>
        </p:nvSpPr>
        <p:spPr>
          <a:xfrm>
            <a:off x="472249" y="1201387"/>
            <a:ext cx="11643551" cy="553357"/>
          </a:xfrm>
          <a:prstGeom prst="rect">
            <a:avLst/>
          </a:prstGeom>
          <a:solidFill>
            <a:srgbClr val="7030A0"/>
          </a:solidFill>
        </p:spPr>
        <p:txBody>
          <a:bodyPr wrap="square">
            <a:spAutoFit/>
          </a:bodyPr>
          <a:lstStyle/>
          <a:p>
            <a:pPr marL="270510">
              <a:lnSpc>
                <a:spcPct val="107000"/>
              </a:lnSpc>
              <a:spcAft>
                <a:spcPts val="800"/>
              </a:spcAft>
            </a:pPr>
            <a:r>
              <a:rPr lang="fr-FR" sz="2800" b="1" i="1" dirty="0" smtClean="0">
                <a:solidFill>
                  <a:schemeClr val="bg1"/>
                </a:solidFill>
              </a:rPr>
              <a:t>1.Un </a:t>
            </a:r>
            <a:r>
              <a:rPr lang="fr-FR" sz="2800" b="1" i="1" dirty="0">
                <a:solidFill>
                  <a:schemeClr val="bg1"/>
                </a:solidFill>
              </a:rPr>
              <a:t>système fiscal caractérisé par l’existence de multiples  impôts et taxes</a:t>
            </a:r>
          </a:p>
        </p:txBody>
      </p:sp>
      <p:sp>
        <p:nvSpPr>
          <p:cNvPr id="11" name="ZoneTexte 10"/>
          <p:cNvSpPr txBox="1"/>
          <p:nvPr/>
        </p:nvSpPr>
        <p:spPr>
          <a:xfrm>
            <a:off x="332370" y="2340870"/>
            <a:ext cx="11654844" cy="3539430"/>
          </a:xfrm>
          <a:prstGeom prst="rect">
            <a:avLst/>
          </a:prstGeom>
          <a:noFill/>
        </p:spPr>
        <p:txBody>
          <a:bodyPr wrap="square" rtlCol="0">
            <a:spAutoFit/>
          </a:bodyPr>
          <a:lstStyle/>
          <a:p>
            <a:pPr marL="285750" indent="-285750">
              <a:buFont typeface="Wingdings" panose="05000000000000000000" pitchFamily="2" charset="2"/>
              <a:buChar char="§"/>
            </a:pPr>
            <a:r>
              <a:rPr lang="fr-FR" sz="2800" dirty="0">
                <a:solidFill>
                  <a:prstClr val="black"/>
                </a:solidFill>
                <a:latin typeface="Myrad pro"/>
              </a:rPr>
              <a:t>Rien que  pour le revenu, on dénombre onze types d’impôts. Au total, il </a:t>
            </a:r>
            <a:r>
              <a:rPr lang="fr-FR" sz="2800" dirty="0" smtClean="0">
                <a:solidFill>
                  <a:prstClr val="black"/>
                </a:solidFill>
                <a:latin typeface="Myrad pro"/>
              </a:rPr>
              <a:t>existe </a:t>
            </a:r>
            <a:r>
              <a:rPr lang="fr-FR" sz="2800" dirty="0">
                <a:solidFill>
                  <a:prstClr val="black"/>
                </a:solidFill>
                <a:latin typeface="Myrad pro"/>
              </a:rPr>
              <a:t>près de 29 types de taxes et </a:t>
            </a:r>
            <a:r>
              <a:rPr lang="fr-FR" sz="2800" dirty="0" smtClean="0">
                <a:solidFill>
                  <a:prstClr val="black"/>
                </a:solidFill>
                <a:latin typeface="Myrad pro"/>
              </a:rPr>
              <a:t>1481 </a:t>
            </a:r>
            <a:r>
              <a:rPr lang="fr-FR" sz="2800" dirty="0">
                <a:solidFill>
                  <a:prstClr val="black"/>
                </a:solidFill>
                <a:latin typeface="Myrad pro"/>
              </a:rPr>
              <a:t>articles sans compter ceux du livre de procédures fiscales. </a:t>
            </a:r>
          </a:p>
          <a:p>
            <a:pPr marL="285750" indent="-285750">
              <a:buFont typeface="Wingdings" panose="05000000000000000000" pitchFamily="2" charset="2"/>
              <a:buChar char="§"/>
            </a:pPr>
            <a:endParaRPr lang="fr-FR" sz="2800" dirty="0">
              <a:solidFill>
                <a:prstClr val="black"/>
              </a:solidFill>
              <a:latin typeface="Myrad pro"/>
            </a:endParaRPr>
          </a:p>
          <a:p>
            <a:pPr marL="285750" indent="-285750">
              <a:buFont typeface="Wingdings" panose="05000000000000000000" pitchFamily="2" charset="2"/>
              <a:buChar char="§"/>
            </a:pPr>
            <a:r>
              <a:rPr lang="fr-FR" sz="2800" dirty="0">
                <a:solidFill>
                  <a:prstClr val="black"/>
                </a:solidFill>
                <a:latin typeface="Myrad pro"/>
              </a:rPr>
              <a:t>Cependant, moins de dix impôts et taxes permettent à eux seuls d’atteindre plus de 95% des recettes budgétaires sans  compter le coût administratif qu’engendrent les autres impôts et taxes aussi bien pour l’administration fiscale que pour les </a:t>
            </a:r>
            <a:r>
              <a:rPr lang="fr-FR" sz="2800" dirty="0" smtClean="0">
                <a:solidFill>
                  <a:prstClr val="black"/>
                </a:solidFill>
                <a:latin typeface="Myrad pro"/>
              </a:rPr>
              <a:t>contribuables.</a:t>
            </a:r>
            <a:endParaRPr lang="fr-FR" sz="2800" dirty="0">
              <a:solidFill>
                <a:prstClr val="black"/>
              </a:solidFill>
              <a:latin typeface="Myrad pro"/>
            </a:endParaRPr>
          </a:p>
        </p:txBody>
      </p:sp>
    </p:spTree>
    <p:extLst>
      <p:ext uri="{BB962C8B-B14F-4D97-AF65-F5344CB8AC3E}">
        <p14:creationId xmlns:p14="http://schemas.microsoft.com/office/powerpoint/2010/main" val="2994133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576"/>
            <a:ext cx="7899662" cy="584775"/>
          </a:xfrm>
          <a:prstGeom prst="rect">
            <a:avLst/>
          </a:prstGeom>
          <a:solidFill>
            <a:schemeClr val="tx1"/>
          </a:solidFill>
        </p:spPr>
        <p:txBody>
          <a:bodyPr wrap="square" rtlCol="0">
            <a:spAutoFit/>
          </a:bodyPr>
          <a:lstStyle/>
          <a:p>
            <a:r>
              <a:rPr lang="fr-FR" sz="3200" dirty="0" smtClean="0">
                <a:solidFill>
                  <a:prstClr val="white"/>
                </a:solidFill>
                <a:latin typeface="Rakesly Bk" panose="020B0506030202020204" pitchFamily="34" charset="0"/>
              </a:rPr>
              <a:t>Principales recettes fiscales en 2015</a:t>
            </a:r>
            <a:endParaRPr lang="fr-FR" sz="3200" dirty="0">
              <a:solidFill>
                <a:prstClr val="white"/>
              </a:solidFill>
              <a:latin typeface="Rakesly Bk" panose="020B0506030202020204" pitchFamily="34" charset="0"/>
            </a:endParaRPr>
          </a:p>
        </p:txBody>
      </p:sp>
      <p:sp>
        <p:nvSpPr>
          <p:cNvPr id="7" name="ZoneTexte 6"/>
          <p:cNvSpPr txBox="1"/>
          <p:nvPr/>
        </p:nvSpPr>
        <p:spPr>
          <a:xfrm>
            <a:off x="644313" y="2348462"/>
            <a:ext cx="11134335" cy="430887"/>
          </a:xfrm>
          <a:prstGeom prst="rect">
            <a:avLst/>
          </a:prstGeom>
          <a:noFill/>
        </p:spPr>
        <p:txBody>
          <a:bodyPr wrap="square" rtlCol="0">
            <a:spAutoFit/>
          </a:bodyPr>
          <a:lstStyle/>
          <a:p>
            <a:pPr lvl="0" algn="just" fontAlgn="base">
              <a:spcBef>
                <a:spcPct val="0"/>
              </a:spcBef>
              <a:spcAft>
                <a:spcPct val="0"/>
              </a:spcAft>
            </a:pPr>
            <a:endParaRPr lang="fr-FR" sz="2200" dirty="0">
              <a:solidFill>
                <a:prstClr val="black"/>
              </a:solidFill>
              <a:latin typeface="Myrad pro"/>
            </a:endParaRPr>
          </a:p>
        </p:txBody>
      </p:sp>
      <p:graphicFrame>
        <p:nvGraphicFramePr>
          <p:cNvPr id="13" name="Graphique 12"/>
          <p:cNvGraphicFramePr>
            <a:graphicFrameLocks/>
          </p:cNvGraphicFramePr>
          <p:nvPr>
            <p:extLst>
              <p:ext uri="{D42A27DB-BD31-4B8C-83A1-F6EECF244321}">
                <p14:modId xmlns:p14="http://schemas.microsoft.com/office/powerpoint/2010/main" val="645420830"/>
              </p:ext>
            </p:extLst>
          </p:nvPr>
        </p:nvGraphicFramePr>
        <p:xfrm>
          <a:off x="1" y="580199"/>
          <a:ext cx="12192000" cy="6277801"/>
        </p:xfrm>
        <a:graphic>
          <a:graphicData uri="http://schemas.openxmlformats.org/drawingml/2006/chart">
            <c:chart xmlns:c="http://schemas.openxmlformats.org/drawingml/2006/chart" xmlns:r="http://schemas.openxmlformats.org/officeDocument/2006/relationships" r:id="rId2"/>
          </a:graphicData>
        </a:graphic>
      </p:graphicFrame>
      <p:sp>
        <p:nvSpPr>
          <p:cNvPr id="15" name="ZoneTexte 14"/>
          <p:cNvSpPr txBox="1"/>
          <p:nvPr/>
        </p:nvSpPr>
        <p:spPr>
          <a:xfrm>
            <a:off x="7385652" y="24018"/>
            <a:ext cx="4806348" cy="5632311"/>
          </a:xfrm>
          <a:prstGeom prst="rect">
            <a:avLst/>
          </a:prstGeom>
          <a:solidFill>
            <a:srgbClr val="FFC000"/>
          </a:solidFill>
        </p:spPr>
        <p:txBody>
          <a:bodyPr wrap="square" rtlCol="0">
            <a:spAutoFit/>
          </a:bodyPr>
          <a:lstStyle/>
          <a:p>
            <a:r>
              <a:rPr lang="fr-FR" sz="3600" dirty="0"/>
              <a:t>Sur la période 2013 à 2015, le montant de ces </a:t>
            </a:r>
            <a:r>
              <a:rPr lang="fr-FR" sz="3600" dirty="0" smtClean="0"/>
              <a:t>huit(08</a:t>
            </a:r>
            <a:r>
              <a:rPr lang="fr-FR" sz="3600" dirty="0"/>
              <a:t>)</a:t>
            </a:r>
            <a:r>
              <a:rPr lang="fr-FR" sz="3600" dirty="0" smtClean="0"/>
              <a:t> </a:t>
            </a:r>
            <a:r>
              <a:rPr lang="fr-FR" sz="3600" dirty="0"/>
              <a:t>impôts et taxes (recouvrés par le Commissariat des Impôts) représente en moyenne 98,1% des recettes budgétaires sans les recouvrements des exercices antérieurs.</a:t>
            </a:r>
          </a:p>
        </p:txBody>
      </p:sp>
    </p:spTree>
    <p:extLst>
      <p:ext uri="{BB962C8B-B14F-4D97-AF65-F5344CB8AC3E}">
        <p14:creationId xmlns:p14="http://schemas.microsoft.com/office/powerpoint/2010/main" val="219988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80">
                                          <p:stCondLst>
                                            <p:cond delay="0"/>
                                          </p:stCondLst>
                                        </p:cTn>
                                        <p:tgtEl>
                                          <p:spTgt spid="13"/>
                                        </p:tgtEl>
                                      </p:cBhvr>
                                    </p:animEffect>
                                    <p:anim calcmode="lin" valueType="num">
                                      <p:cBhvr>
                                        <p:cTn id="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gtEl>
                                      </p:cBhvr>
                                      <p:to x="100000" y="60000"/>
                                    </p:animScale>
                                    <p:animScale>
                                      <p:cBhvr>
                                        <p:cTn id="14" dur="166" decel="50000">
                                          <p:stCondLst>
                                            <p:cond delay="676"/>
                                          </p:stCondLst>
                                        </p:cTn>
                                        <p:tgtEl>
                                          <p:spTgt spid="13"/>
                                        </p:tgtEl>
                                      </p:cBhvr>
                                      <p:to x="100000" y="100000"/>
                                    </p:animScale>
                                    <p:animScale>
                                      <p:cBhvr>
                                        <p:cTn id="15" dur="26">
                                          <p:stCondLst>
                                            <p:cond delay="1312"/>
                                          </p:stCondLst>
                                        </p:cTn>
                                        <p:tgtEl>
                                          <p:spTgt spid="13"/>
                                        </p:tgtEl>
                                      </p:cBhvr>
                                      <p:to x="100000" y="80000"/>
                                    </p:animScale>
                                    <p:animScale>
                                      <p:cBhvr>
                                        <p:cTn id="16" dur="166" decel="50000">
                                          <p:stCondLst>
                                            <p:cond delay="1338"/>
                                          </p:stCondLst>
                                        </p:cTn>
                                        <p:tgtEl>
                                          <p:spTgt spid="13"/>
                                        </p:tgtEl>
                                      </p:cBhvr>
                                      <p:to x="100000" y="100000"/>
                                    </p:animScale>
                                    <p:animScale>
                                      <p:cBhvr>
                                        <p:cTn id="17" dur="26">
                                          <p:stCondLst>
                                            <p:cond delay="1642"/>
                                          </p:stCondLst>
                                        </p:cTn>
                                        <p:tgtEl>
                                          <p:spTgt spid="13"/>
                                        </p:tgtEl>
                                      </p:cBhvr>
                                      <p:to x="100000" y="90000"/>
                                    </p:animScale>
                                    <p:animScale>
                                      <p:cBhvr>
                                        <p:cTn id="18" dur="166" decel="50000">
                                          <p:stCondLst>
                                            <p:cond delay="1668"/>
                                          </p:stCondLst>
                                        </p:cTn>
                                        <p:tgtEl>
                                          <p:spTgt spid="13"/>
                                        </p:tgtEl>
                                      </p:cBhvr>
                                      <p:to x="100000" y="100000"/>
                                    </p:animScale>
                                    <p:animScale>
                                      <p:cBhvr>
                                        <p:cTn id="19" dur="26">
                                          <p:stCondLst>
                                            <p:cond delay="1808"/>
                                          </p:stCondLst>
                                        </p:cTn>
                                        <p:tgtEl>
                                          <p:spTgt spid="13"/>
                                        </p:tgtEl>
                                      </p:cBhvr>
                                      <p:to x="100000" y="95000"/>
                                    </p:animScale>
                                    <p:animScale>
                                      <p:cBhvr>
                                        <p:cTn id="20" dur="166" decel="50000">
                                          <p:stCondLst>
                                            <p:cond delay="1834"/>
                                          </p:stCondLst>
                                        </p:cTn>
                                        <p:tgtEl>
                                          <p:spTgt spid="1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48448" y="313794"/>
            <a:ext cx="1594251" cy="584775"/>
          </a:xfrm>
          <a:prstGeom prst="rect">
            <a:avLst/>
          </a:prstGeom>
          <a:solidFill>
            <a:schemeClr val="tx1"/>
          </a:solidFill>
        </p:spPr>
        <p:txBody>
          <a:bodyPr wrap="square" rtlCol="0">
            <a:spAutoFit/>
          </a:bodyPr>
          <a:lstStyle/>
          <a:p>
            <a:r>
              <a:rPr lang="fr-FR" sz="3200" dirty="0" smtClean="0">
                <a:solidFill>
                  <a:schemeClr val="bg1"/>
                </a:solidFill>
                <a:latin typeface="Rakesly Bk" panose="020B0506030202020204" pitchFamily="34" charset="0"/>
              </a:rPr>
              <a:t>Objectifs</a:t>
            </a:r>
            <a:endParaRPr lang="fr-FR" sz="3200" dirty="0">
              <a:solidFill>
                <a:schemeClr val="bg1"/>
              </a:solidFill>
              <a:latin typeface="Rakesly Bk" panose="020B0506030202020204" pitchFamily="34" charset="0"/>
            </a:endParaRPr>
          </a:p>
        </p:txBody>
      </p:sp>
      <p:pic>
        <p:nvPicPr>
          <p:cNvPr id="2" name="Image 1"/>
          <p:cNvPicPr>
            <a:picLocks noChangeAspect="1"/>
          </p:cNvPicPr>
          <p:nvPr/>
        </p:nvPicPr>
        <p:blipFill>
          <a:blip r:embed="rId3"/>
          <a:stretch>
            <a:fillRect/>
          </a:stretch>
        </p:blipFill>
        <p:spPr>
          <a:xfrm>
            <a:off x="0" y="1823584"/>
            <a:ext cx="12192000" cy="4301393"/>
          </a:xfrm>
          <a:prstGeom prst="rect">
            <a:avLst/>
          </a:prstGeom>
        </p:spPr>
      </p:pic>
      <p:grpSp>
        <p:nvGrpSpPr>
          <p:cNvPr id="5" name="Group 31"/>
          <p:cNvGrpSpPr/>
          <p:nvPr/>
        </p:nvGrpSpPr>
        <p:grpSpPr>
          <a:xfrm rot="511475">
            <a:off x="6568018" y="-115796"/>
            <a:ext cx="5517938" cy="1842013"/>
            <a:chOff x="-611188" y="657226"/>
            <a:chExt cx="13620751" cy="4970463"/>
          </a:xfrm>
        </p:grpSpPr>
        <p:sp>
          <p:nvSpPr>
            <p:cNvPr id="7" name="Freeform 5"/>
            <p:cNvSpPr>
              <a:spLocks noEditPoints="1"/>
            </p:cNvSpPr>
            <p:nvPr/>
          </p:nvSpPr>
          <p:spPr bwMode="auto">
            <a:xfrm>
              <a:off x="2714625" y="2686051"/>
              <a:ext cx="2087563" cy="2011363"/>
            </a:xfrm>
            <a:custGeom>
              <a:avLst/>
              <a:gdLst>
                <a:gd name="T0" fmla="*/ 448 w 493"/>
                <a:gd name="T1" fmla="*/ 116 h 474"/>
                <a:gd name="T2" fmla="*/ 453 w 493"/>
                <a:gd name="T3" fmla="*/ 350 h 474"/>
                <a:gd name="T4" fmla="*/ 251 w 493"/>
                <a:gd name="T5" fmla="*/ 472 h 474"/>
                <a:gd name="T6" fmla="*/ 46 w 493"/>
                <a:gd name="T7" fmla="*/ 359 h 474"/>
                <a:gd name="T8" fmla="*/ 41 w 493"/>
                <a:gd name="T9" fmla="*/ 124 h 474"/>
                <a:gd name="T10" fmla="*/ 242 w 493"/>
                <a:gd name="T11" fmla="*/ 2 h 474"/>
                <a:gd name="T12" fmla="*/ 448 w 493"/>
                <a:gd name="T13" fmla="*/ 116 h 474"/>
                <a:gd name="T14" fmla="*/ 246 w 493"/>
                <a:gd name="T15" fmla="*/ 177 h 474"/>
                <a:gd name="T16" fmla="*/ 194 w 493"/>
                <a:gd name="T17" fmla="*/ 208 h 474"/>
                <a:gd name="T18" fmla="*/ 195 w 493"/>
                <a:gd name="T19" fmla="*/ 268 h 474"/>
                <a:gd name="T20" fmla="*/ 248 w 493"/>
                <a:gd name="T21" fmla="*/ 297 h 474"/>
                <a:gd name="T22" fmla="*/ 299 w 493"/>
                <a:gd name="T23" fmla="*/ 266 h 474"/>
                <a:gd name="T24" fmla="*/ 298 w 493"/>
                <a:gd name="T25" fmla="*/ 206 h 474"/>
                <a:gd name="T26" fmla="*/ 246 w 493"/>
                <a:gd name="T27" fmla="*/ 177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3" h="474">
                  <a:moveTo>
                    <a:pt x="448" y="116"/>
                  </a:moveTo>
                  <a:cubicBezTo>
                    <a:pt x="491" y="187"/>
                    <a:pt x="493" y="277"/>
                    <a:pt x="453" y="350"/>
                  </a:cubicBezTo>
                  <a:cubicBezTo>
                    <a:pt x="412" y="424"/>
                    <a:pt x="335" y="470"/>
                    <a:pt x="251" y="472"/>
                  </a:cubicBezTo>
                  <a:cubicBezTo>
                    <a:pt x="167" y="474"/>
                    <a:pt x="89" y="430"/>
                    <a:pt x="46" y="359"/>
                  </a:cubicBezTo>
                  <a:cubicBezTo>
                    <a:pt x="2" y="287"/>
                    <a:pt x="0" y="197"/>
                    <a:pt x="41" y="124"/>
                  </a:cubicBezTo>
                  <a:cubicBezTo>
                    <a:pt x="81" y="50"/>
                    <a:pt x="158" y="4"/>
                    <a:pt x="242" y="2"/>
                  </a:cubicBezTo>
                  <a:cubicBezTo>
                    <a:pt x="326" y="0"/>
                    <a:pt x="404" y="44"/>
                    <a:pt x="448" y="116"/>
                  </a:cubicBezTo>
                  <a:close/>
                  <a:moveTo>
                    <a:pt x="246" y="177"/>
                  </a:moveTo>
                  <a:cubicBezTo>
                    <a:pt x="224" y="178"/>
                    <a:pt x="205" y="189"/>
                    <a:pt x="194" y="208"/>
                  </a:cubicBezTo>
                  <a:cubicBezTo>
                    <a:pt x="184" y="227"/>
                    <a:pt x="184" y="250"/>
                    <a:pt x="195" y="268"/>
                  </a:cubicBezTo>
                  <a:cubicBezTo>
                    <a:pt x="206" y="286"/>
                    <a:pt x="227" y="297"/>
                    <a:pt x="248" y="297"/>
                  </a:cubicBezTo>
                  <a:cubicBezTo>
                    <a:pt x="269" y="297"/>
                    <a:pt x="289" y="285"/>
                    <a:pt x="299" y="266"/>
                  </a:cubicBezTo>
                  <a:cubicBezTo>
                    <a:pt x="310" y="247"/>
                    <a:pt x="309" y="224"/>
                    <a:pt x="298" y="206"/>
                  </a:cubicBezTo>
                  <a:cubicBezTo>
                    <a:pt x="287" y="188"/>
                    <a:pt x="267" y="177"/>
                    <a:pt x="246" y="177"/>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9" name="Freeform 6"/>
            <p:cNvSpPr>
              <a:spLocks noEditPoints="1"/>
            </p:cNvSpPr>
            <p:nvPr/>
          </p:nvSpPr>
          <p:spPr bwMode="auto">
            <a:xfrm>
              <a:off x="4281488" y="1838326"/>
              <a:ext cx="698500" cy="682625"/>
            </a:xfrm>
            <a:custGeom>
              <a:avLst/>
              <a:gdLst>
                <a:gd name="T0" fmla="*/ 91 w 165"/>
                <a:gd name="T1" fmla="*/ 3 h 161"/>
                <a:gd name="T2" fmla="*/ 154 w 165"/>
                <a:gd name="T3" fmla="*/ 49 h 161"/>
                <a:gd name="T4" fmla="*/ 145 w 165"/>
                <a:gd name="T5" fmla="*/ 126 h 161"/>
                <a:gd name="T6" fmla="*/ 74 w 165"/>
                <a:gd name="T7" fmla="*/ 158 h 161"/>
                <a:gd name="T8" fmla="*/ 12 w 165"/>
                <a:gd name="T9" fmla="*/ 112 h 161"/>
                <a:gd name="T10" fmla="*/ 20 w 165"/>
                <a:gd name="T11" fmla="*/ 35 h 161"/>
                <a:gd name="T12" fmla="*/ 91 w 165"/>
                <a:gd name="T13" fmla="*/ 3 h 161"/>
                <a:gd name="T14" fmla="*/ 62 w 165"/>
                <a:gd name="T15" fmla="*/ 65 h 161"/>
                <a:gd name="T16" fmla="*/ 59 w 165"/>
                <a:gd name="T17" fmla="*/ 91 h 161"/>
                <a:gd name="T18" fmla="*/ 80 w 165"/>
                <a:gd name="T19" fmla="*/ 106 h 161"/>
                <a:gd name="T20" fmla="*/ 104 w 165"/>
                <a:gd name="T21" fmla="*/ 96 h 161"/>
                <a:gd name="T22" fmla="*/ 107 w 165"/>
                <a:gd name="T23" fmla="*/ 70 h 161"/>
                <a:gd name="T24" fmla="*/ 86 w 165"/>
                <a:gd name="T25" fmla="*/ 54 h 161"/>
                <a:gd name="T26" fmla="*/ 62 w 165"/>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9" y="6"/>
                    <a:pt x="143" y="24"/>
                    <a:pt x="154" y="49"/>
                  </a:cubicBezTo>
                  <a:cubicBezTo>
                    <a:pt x="165" y="74"/>
                    <a:pt x="162" y="104"/>
                    <a:pt x="145" y="126"/>
                  </a:cubicBezTo>
                  <a:cubicBezTo>
                    <a:pt x="129" y="149"/>
                    <a:pt x="102" y="161"/>
                    <a:pt x="74" y="158"/>
                  </a:cubicBezTo>
                  <a:cubicBezTo>
                    <a:pt x="47" y="155"/>
                    <a:pt x="23" y="137"/>
                    <a:pt x="12" y="112"/>
                  </a:cubicBezTo>
                  <a:cubicBezTo>
                    <a:pt x="0" y="86"/>
                    <a:pt x="4" y="57"/>
                    <a:pt x="20" y="35"/>
                  </a:cubicBezTo>
                  <a:cubicBezTo>
                    <a:pt x="36" y="12"/>
                    <a:pt x="63" y="0"/>
                    <a:pt x="91" y="3"/>
                  </a:cubicBezTo>
                  <a:close/>
                  <a:moveTo>
                    <a:pt x="62" y="65"/>
                  </a:moveTo>
                  <a:cubicBezTo>
                    <a:pt x="56" y="73"/>
                    <a:pt x="55" y="82"/>
                    <a:pt x="59" y="91"/>
                  </a:cubicBezTo>
                  <a:cubicBezTo>
                    <a:pt x="63" y="100"/>
                    <a:pt x="71" y="105"/>
                    <a:pt x="80" y="106"/>
                  </a:cubicBezTo>
                  <a:cubicBezTo>
                    <a:pt x="89" y="107"/>
                    <a:pt x="98" y="103"/>
                    <a:pt x="104" y="96"/>
                  </a:cubicBezTo>
                  <a:cubicBezTo>
                    <a:pt x="109" y="88"/>
                    <a:pt x="110" y="78"/>
                    <a:pt x="107" y="70"/>
                  </a:cubicBezTo>
                  <a:cubicBezTo>
                    <a:pt x="103" y="61"/>
                    <a:pt x="95" y="55"/>
                    <a:pt x="86" y="54"/>
                  </a:cubicBezTo>
                  <a:cubicBezTo>
                    <a:pt x="76" y="53"/>
                    <a:pt x="67" y="57"/>
                    <a:pt x="62" y="6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0" name="Freeform 7"/>
            <p:cNvSpPr>
              <a:spLocks noEditPoints="1"/>
            </p:cNvSpPr>
            <p:nvPr/>
          </p:nvSpPr>
          <p:spPr bwMode="auto">
            <a:xfrm>
              <a:off x="5000625" y="3900488"/>
              <a:ext cx="1084263" cy="1095375"/>
            </a:xfrm>
            <a:custGeom>
              <a:avLst/>
              <a:gdLst>
                <a:gd name="T0" fmla="*/ 212 w 256"/>
                <a:gd name="T1" fmla="*/ 217 h 258"/>
                <a:gd name="T2" fmla="*/ 94 w 256"/>
                <a:gd name="T3" fmla="*/ 246 h 258"/>
                <a:gd name="T4" fmla="*/ 10 w 256"/>
                <a:gd name="T5" fmla="*/ 158 h 258"/>
                <a:gd name="T6" fmla="*/ 44 w 256"/>
                <a:gd name="T7" fmla="*/ 41 h 258"/>
                <a:gd name="T8" fmla="*/ 162 w 256"/>
                <a:gd name="T9" fmla="*/ 13 h 258"/>
                <a:gd name="T10" fmla="*/ 246 w 256"/>
                <a:gd name="T11" fmla="*/ 101 h 258"/>
                <a:gd name="T12" fmla="*/ 212 w 256"/>
                <a:gd name="T13" fmla="*/ 217 h 258"/>
                <a:gd name="T14" fmla="*/ 145 w 256"/>
                <a:gd name="T15" fmla="*/ 125 h 258"/>
                <a:gd name="T16" fmla="*/ 133 w 256"/>
                <a:gd name="T17" fmla="*/ 112 h 258"/>
                <a:gd name="T18" fmla="*/ 115 w 256"/>
                <a:gd name="T19" fmla="*/ 116 h 258"/>
                <a:gd name="T20" fmla="*/ 110 w 256"/>
                <a:gd name="T21" fmla="*/ 133 h 258"/>
                <a:gd name="T22" fmla="*/ 123 w 256"/>
                <a:gd name="T23" fmla="*/ 146 h 258"/>
                <a:gd name="T24" fmla="*/ 140 w 256"/>
                <a:gd name="T25" fmla="*/ 142 h 258"/>
                <a:gd name="T26" fmla="*/ 145 w 256"/>
                <a:gd name="T27" fmla="*/ 12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8">
                  <a:moveTo>
                    <a:pt x="212" y="217"/>
                  </a:moveTo>
                  <a:cubicBezTo>
                    <a:pt x="180" y="247"/>
                    <a:pt x="135" y="258"/>
                    <a:pt x="94" y="246"/>
                  </a:cubicBezTo>
                  <a:cubicBezTo>
                    <a:pt x="52" y="233"/>
                    <a:pt x="20" y="200"/>
                    <a:pt x="10" y="158"/>
                  </a:cubicBezTo>
                  <a:cubicBezTo>
                    <a:pt x="0" y="116"/>
                    <a:pt x="13" y="71"/>
                    <a:pt x="44" y="41"/>
                  </a:cubicBezTo>
                  <a:cubicBezTo>
                    <a:pt x="75" y="11"/>
                    <a:pt x="120" y="0"/>
                    <a:pt x="162" y="13"/>
                  </a:cubicBezTo>
                  <a:cubicBezTo>
                    <a:pt x="204" y="25"/>
                    <a:pt x="236" y="58"/>
                    <a:pt x="246" y="101"/>
                  </a:cubicBezTo>
                  <a:cubicBezTo>
                    <a:pt x="256" y="143"/>
                    <a:pt x="243" y="187"/>
                    <a:pt x="212" y="217"/>
                  </a:cubicBezTo>
                  <a:close/>
                  <a:moveTo>
                    <a:pt x="145" y="125"/>
                  </a:moveTo>
                  <a:cubicBezTo>
                    <a:pt x="144" y="119"/>
                    <a:pt x="139" y="114"/>
                    <a:pt x="133" y="112"/>
                  </a:cubicBezTo>
                  <a:cubicBezTo>
                    <a:pt x="127" y="110"/>
                    <a:pt x="120" y="112"/>
                    <a:pt x="115" y="116"/>
                  </a:cubicBezTo>
                  <a:cubicBezTo>
                    <a:pt x="111" y="121"/>
                    <a:pt x="109" y="127"/>
                    <a:pt x="110" y="133"/>
                  </a:cubicBezTo>
                  <a:cubicBezTo>
                    <a:pt x="112" y="140"/>
                    <a:pt x="117" y="145"/>
                    <a:pt x="123" y="146"/>
                  </a:cubicBezTo>
                  <a:cubicBezTo>
                    <a:pt x="129" y="148"/>
                    <a:pt x="136" y="147"/>
                    <a:pt x="140" y="142"/>
                  </a:cubicBezTo>
                  <a:cubicBezTo>
                    <a:pt x="145" y="138"/>
                    <a:pt x="147" y="131"/>
                    <a:pt x="145" y="12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1" name="Freeform 8"/>
            <p:cNvSpPr>
              <a:spLocks noEditPoints="1"/>
            </p:cNvSpPr>
            <p:nvPr/>
          </p:nvSpPr>
          <p:spPr bwMode="auto">
            <a:xfrm>
              <a:off x="5241925" y="2135188"/>
              <a:ext cx="1503363" cy="1514475"/>
            </a:xfrm>
            <a:custGeom>
              <a:avLst/>
              <a:gdLst>
                <a:gd name="T0" fmla="*/ 295 w 355"/>
                <a:gd name="T1" fmla="*/ 58 h 357"/>
                <a:gd name="T2" fmla="*/ 341 w 355"/>
                <a:gd name="T3" fmla="*/ 220 h 357"/>
                <a:gd name="T4" fmla="*/ 223 w 355"/>
                <a:gd name="T5" fmla="*/ 340 h 357"/>
                <a:gd name="T6" fmla="*/ 60 w 355"/>
                <a:gd name="T7" fmla="*/ 299 h 357"/>
                <a:gd name="T8" fmla="*/ 15 w 355"/>
                <a:gd name="T9" fmla="*/ 137 h 357"/>
                <a:gd name="T10" fmla="*/ 132 w 355"/>
                <a:gd name="T11" fmla="*/ 17 h 357"/>
                <a:gd name="T12" fmla="*/ 295 w 355"/>
                <a:gd name="T13" fmla="*/ 58 h 357"/>
                <a:gd name="T14" fmla="*/ 142 w 355"/>
                <a:gd name="T15" fmla="*/ 51 h 357"/>
                <a:gd name="T16" fmla="*/ 50 w 355"/>
                <a:gd name="T17" fmla="*/ 146 h 357"/>
                <a:gd name="T18" fmla="*/ 86 w 355"/>
                <a:gd name="T19" fmla="*/ 273 h 357"/>
                <a:gd name="T20" fmla="*/ 213 w 355"/>
                <a:gd name="T21" fmla="*/ 306 h 357"/>
                <a:gd name="T22" fmla="*/ 306 w 355"/>
                <a:gd name="T23" fmla="*/ 211 h 357"/>
                <a:gd name="T24" fmla="*/ 270 w 355"/>
                <a:gd name="T25" fmla="*/ 84 h 357"/>
                <a:gd name="T26" fmla="*/ 142 w 355"/>
                <a:gd name="T27" fmla="*/ 5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5" h="357">
                  <a:moveTo>
                    <a:pt x="295" y="58"/>
                  </a:moveTo>
                  <a:cubicBezTo>
                    <a:pt x="338" y="100"/>
                    <a:pt x="355" y="162"/>
                    <a:pt x="341" y="220"/>
                  </a:cubicBezTo>
                  <a:cubicBezTo>
                    <a:pt x="326" y="278"/>
                    <a:pt x="281" y="324"/>
                    <a:pt x="223" y="340"/>
                  </a:cubicBezTo>
                  <a:cubicBezTo>
                    <a:pt x="165" y="357"/>
                    <a:pt x="103" y="341"/>
                    <a:pt x="60" y="299"/>
                  </a:cubicBezTo>
                  <a:cubicBezTo>
                    <a:pt x="17" y="257"/>
                    <a:pt x="0" y="195"/>
                    <a:pt x="15" y="137"/>
                  </a:cubicBezTo>
                  <a:cubicBezTo>
                    <a:pt x="30" y="79"/>
                    <a:pt x="74" y="33"/>
                    <a:pt x="132" y="17"/>
                  </a:cubicBezTo>
                  <a:cubicBezTo>
                    <a:pt x="190" y="0"/>
                    <a:pt x="252" y="16"/>
                    <a:pt x="295" y="58"/>
                  </a:cubicBezTo>
                  <a:close/>
                  <a:moveTo>
                    <a:pt x="142" y="51"/>
                  </a:moveTo>
                  <a:cubicBezTo>
                    <a:pt x="96" y="64"/>
                    <a:pt x="61" y="100"/>
                    <a:pt x="50" y="146"/>
                  </a:cubicBezTo>
                  <a:cubicBezTo>
                    <a:pt x="38" y="192"/>
                    <a:pt x="52" y="240"/>
                    <a:pt x="86" y="273"/>
                  </a:cubicBezTo>
                  <a:cubicBezTo>
                    <a:pt x="119" y="306"/>
                    <a:pt x="168" y="318"/>
                    <a:pt x="213" y="306"/>
                  </a:cubicBezTo>
                  <a:cubicBezTo>
                    <a:pt x="259" y="293"/>
                    <a:pt x="294" y="257"/>
                    <a:pt x="306" y="211"/>
                  </a:cubicBezTo>
                  <a:cubicBezTo>
                    <a:pt x="317" y="165"/>
                    <a:pt x="304" y="117"/>
                    <a:pt x="270" y="84"/>
                  </a:cubicBezTo>
                  <a:cubicBezTo>
                    <a:pt x="236" y="51"/>
                    <a:pt x="187" y="39"/>
                    <a:pt x="142" y="51"/>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2" name="Freeform 9"/>
            <p:cNvSpPr>
              <a:spLocks noEditPoints="1"/>
            </p:cNvSpPr>
            <p:nvPr/>
          </p:nvSpPr>
          <p:spPr bwMode="auto">
            <a:xfrm>
              <a:off x="4225925" y="4826001"/>
              <a:ext cx="698500" cy="682625"/>
            </a:xfrm>
            <a:custGeom>
              <a:avLst/>
              <a:gdLst>
                <a:gd name="T0" fmla="*/ 91 w 165"/>
                <a:gd name="T1" fmla="*/ 3 h 161"/>
                <a:gd name="T2" fmla="*/ 154 w 165"/>
                <a:gd name="T3" fmla="*/ 49 h 161"/>
                <a:gd name="T4" fmla="*/ 145 w 165"/>
                <a:gd name="T5" fmla="*/ 126 h 161"/>
                <a:gd name="T6" fmla="*/ 74 w 165"/>
                <a:gd name="T7" fmla="*/ 158 h 161"/>
                <a:gd name="T8" fmla="*/ 11 w 165"/>
                <a:gd name="T9" fmla="*/ 112 h 161"/>
                <a:gd name="T10" fmla="*/ 20 w 165"/>
                <a:gd name="T11" fmla="*/ 35 h 161"/>
                <a:gd name="T12" fmla="*/ 91 w 165"/>
                <a:gd name="T13" fmla="*/ 3 h 161"/>
                <a:gd name="T14" fmla="*/ 34 w 165"/>
                <a:gd name="T15" fmla="*/ 45 h 161"/>
                <a:gd name="T16" fmla="*/ 28 w 165"/>
                <a:gd name="T17" fmla="*/ 105 h 161"/>
                <a:gd name="T18" fmla="*/ 76 w 165"/>
                <a:gd name="T19" fmla="*/ 140 h 161"/>
                <a:gd name="T20" fmla="*/ 131 w 165"/>
                <a:gd name="T21" fmla="*/ 116 h 161"/>
                <a:gd name="T22" fmla="*/ 137 w 165"/>
                <a:gd name="T23" fmla="*/ 56 h 161"/>
                <a:gd name="T24" fmla="*/ 89 w 165"/>
                <a:gd name="T25" fmla="*/ 21 h 161"/>
                <a:gd name="T26" fmla="*/ 34 w 165"/>
                <a:gd name="T27"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8" y="6"/>
                    <a:pt x="142" y="24"/>
                    <a:pt x="154" y="49"/>
                  </a:cubicBezTo>
                  <a:cubicBezTo>
                    <a:pt x="165" y="75"/>
                    <a:pt x="162" y="104"/>
                    <a:pt x="145" y="126"/>
                  </a:cubicBezTo>
                  <a:cubicBezTo>
                    <a:pt x="129" y="149"/>
                    <a:pt x="102" y="161"/>
                    <a:pt x="74" y="158"/>
                  </a:cubicBezTo>
                  <a:cubicBezTo>
                    <a:pt x="46" y="155"/>
                    <a:pt x="23" y="137"/>
                    <a:pt x="11" y="112"/>
                  </a:cubicBezTo>
                  <a:cubicBezTo>
                    <a:pt x="0" y="86"/>
                    <a:pt x="3" y="57"/>
                    <a:pt x="20" y="35"/>
                  </a:cubicBezTo>
                  <a:cubicBezTo>
                    <a:pt x="36" y="12"/>
                    <a:pt x="63" y="0"/>
                    <a:pt x="91" y="3"/>
                  </a:cubicBezTo>
                  <a:close/>
                  <a:moveTo>
                    <a:pt x="34" y="45"/>
                  </a:moveTo>
                  <a:cubicBezTo>
                    <a:pt x="21" y="62"/>
                    <a:pt x="19" y="85"/>
                    <a:pt x="28" y="105"/>
                  </a:cubicBezTo>
                  <a:cubicBezTo>
                    <a:pt x="36" y="124"/>
                    <a:pt x="55" y="138"/>
                    <a:pt x="76" y="140"/>
                  </a:cubicBezTo>
                  <a:cubicBezTo>
                    <a:pt x="97" y="142"/>
                    <a:pt x="118" y="133"/>
                    <a:pt x="131" y="116"/>
                  </a:cubicBezTo>
                  <a:cubicBezTo>
                    <a:pt x="143" y="99"/>
                    <a:pt x="146" y="76"/>
                    <a:pt x="137" y="56"/>
                  </a:cubicBezTo>
                  <a:cubicBezTo>
                    <a:pt x="129" y="37"/>
                    <a:pt x="110" y="23"/>
                    <a:pt x="89" y="21"/>
                  </a:cubicBezTo>
                  <a:cubicBezTo>
                    <a:pt x="68" y="19"/>
                    <a:pt x="47" y="28"/>
                    <a:pt x="34" y="4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3" name="Freeform 10"/>
            <p:cNvSpPr>
              <a:spLocks noEditPoints="1"/>
            </p:cNvSpPr>
            <p:nvPr/>
          </p:nvSpPr>
          <p:spPr bwMode="auto">
            <a:xfrm>
              <a:off x="8977313" y="2470151"/>
              <a:ext cx="2089150" cy="2006600"/>
            </a:xfrm>
            <a:custGeom>
              <a:avLst/>
              <a:gdLst>
                <a:gd name="T0" fmla="*/ 448 w 493"/>
                <a:gd name="T1" fmla="*/ 115 h 473"/>
                <a:gd name="T2" fmla="*/ 452 w 493"/>
                <a:gd name="T3" fmla="*/ 350 h 473"/>
                <a:gd name="T4" fmla="*/ 251 w 493"/>
                <a:gd name="T5" fmla="*/ 471 h 473"/>
                <a:gd name="T6" fmla="*/ 45 w 493"/>
                <a:gd name="T7" fmla="*/ 358 h 473"/>
                <a:gd name="T8" fmla="*/ 41 w 493"/>
                <a:gd name="T9" fmla="*/ 123 h 473"/>
                <a:gd name="T10" fmla="*/ 242 w 493"/>
                <a:gd name="T11" fmla="*/ 2 h 473"/>
                <a:gd name="T12" fmla="*/ 448 w 493"/>
                <a:gd name="T13" fmla="*/ 115 h 473"/>
                <a:gd name="T14" fmla="*/ 245 w 493"/>
                <a:gd name="T15" fmla="*/ 177 h 473"/>
                <a:gd name="T16" fmla="*/ 194 w 493"/>
                <a:gd name="T17" fmla="*/ 208 h 473"/>
                <a:gd name="T18" fmla="*/ 195 w 493"/>
                <a:gd name="T19" fmla="*/ 268 h 473"/>
                <a:gd name="T20" fmla="*/ 248 w 493"/>
                <a:gd name="T21" fmla="*/ 296 h 473"/>
                <a:gd name="T22" fmla="*/ 299 w 493"/>
                <a:gd name="T23" fmla="*/ 265 h 473"/>
                <a:gd name="T24" fmla="*/ 298 w 493"/>
                <a:gd name="T25" fmla="*/ 205 h 473"/>
                <a:gd name="T26" fmla="*/ 245 w 493"/>
                <a:gd name="T27" fmla="*/ 177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3" h="473">
                  <a:moveTo>
                    <a:pt x="448" y="115"/>
                  </a:moveTo>
                  <a:cubicBezTo>
                    <a:pt x="491" y="187"/>
                    <a:pt x="493" y="276"/>
                    <a:pt x="452" y="350"/>
                  </a:cubicBezTo>
                  <a:cubicBezTo>
                    <a:pt x="412" y="423"/>
                    <a:pt x="335" y="470"/>
                    <a:pt x="251" y="471"/>
                  </a:cubicBezTo>
                  <a:cubicBezTo>
                    <a:pt x="167" y="473"/>
                    <a:pt x="89" y="430"/>
                    <a:pt x="45" y="358"/>
                  </a:cubicBezTo>
                  <a:cubicBezTo>
                    <a:pt x="2" y="286"/>
                    <a:pt x="0" y="197"/>
                    <a:pt x="41" y="123"/>
                  </a:cubicBezTo>
                  <a:cubicBezTo>
                    <a:pt x="81" y="50"/>
                    <a:pt x="158" y="3"/>
                    <a:pt x="242" y="2"/>
                  </a:cubicBezTo>
                  <a:cubicBezTo>
                    <a:pt x="326" y="0"/>
                    <a:pt x="404" y="43"/>
                    <a:pt x="448" y="115"/>
                  </a:cubicBezTo>
                  <a:close/>
                  <a:moveTo>
                    <a:pt x="245" y="177"/>
                  </a:moveTo>
                  <a:cubicBezTo>
                    <a:pt x="224" y="177"/>
                    <a:pt x="204" y="189"/>
                    <a:pt x="194" y="208"/>
                  </a:cubicBezTo>
                  <a:cubicBezTo>
                    <a:pt x="183" y="226"/>
                    <a:pt x="184" y="249"/>
                    <a:pt x="195" y="268"/>
                  </a:cubicBezTo>
                  <a:cubicBezTo>
                    <a:pt x="206" y="286"/>
                    <a:pt x="226" y="297"/>
                    <a:pt x="248" y="296"/>
                  </a:cubicBezTo>
                  <a:cubicBezTo>
                    <a:pt x="269" y="296"/>
                    <a:pt x="289" y="284"/>
                    <a:pt x="299" y="265"/>
                  </a:cubicBezTo>
                  <a:cubicBezTo>
                    <a:pt x="309" y="247"/>
                    <a:pt x="309" y="224"/>
                    <a:pt x="298" y="205"/>
                  </a:cubicBezTo>
                  <a:cubicBezTo>
                    <a:pt x="287" y="187"/>
                    <a:pt x="267" y="176"/>
                    <a:pt x="245" y="177"/>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4" name="Freeform 11"/>
            <p:cNvSpPr>
              <a:spLocks noEditPoints="1"/>
            </p:cNvSpPr>
            <p:nvPr/>
          </p:nvSpPr>
          <p:spPr bwMode="auto">
            <a:xfrm>
              <a:off x="10545763" y="1620838"/>
              <a:ext cx="698500" cy="679450"/>
            </a:xfrm>
            <a:custGeom>
              <a:avLst/>
              <a:gdLst>
                <a:gd name="T0" fmla="*/ 91 w 165"/>
                <a:gd name="T1" fmla="*/ 3 h 160"/>
                <a:gd name="T2" fmla="*/ 153 w 165"/>
                <a:gd name="T3" fmla="*/ 49 h 160"/>
                <a:gd name="T4" fmla="*/ 145 w 165"/>
                <a:gd name="T5" fmla="*/ 126 h 160"/>
                <a:gd name="T6" fmla="*/ 74 w 165"/>
                <a:gd name="T7" fmla="*/ 157 h 160"/>
                <a:gd name="T8" fmla="*/ 11 w 165"/>
                <a:gd name="T9" fmla="*/ 111 h 160"/>
                <a:gd name="T10" fmla="*/ 20 w 165"/>
                <a:gd name="T11" fmla="*/ 34 h 160"/>
                <a:gd name="T12" fmla="*/ 91 w 165"/>
                <a:gd name="T13" fmla="*/ 3 h 160"/>
                <a:gd name="T14" fmla="*/ 61 w 165"/>
                <a:gd name="T15" fmla="*/ 64 h 160"/>
                <a:gd name="T16" fmla="*/ 58 w 165"/>
                <a:gd name="T17" fmla="*/ 90 h 160"/>
                <a:gd name="T18" fmla="*/ 80 w 165"/>
                <a:gd name="T19" fmla="*/ 106 h 160"/>
                <a:gd name="T20" fmla="*/ 103 w 165"/>
                <a:gd name="T21" fmla="*/ 95 h 160"/>
                <a:gd name="T22" fmla="*/ 106 w 165"/>
                <a:gd name="T23" fmla="*/ 69 h 160"/>
                <a:gd name="T24" fmla="*/ 85 w 165"/>
                <a:gd name="T25" fmla="*/ 54 h 160"/>
                <a:gd name="T26" fmla="*/ 61 w 165"/>
                <a:gd name="T27" fmla="*/ 6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0">
                  <a:moveTo>
                    <a:pt x="91" y="3"/>
                  </a:moveTo>
                  <a:cubicBezTo>
                    <a:pt x="118" y="6"/>
                    <a:pt x="142" y="23"/>
                    <a:pt x="153" y="49"/>
                  </a:cubicBezTo>
                  <a:cubicBezTo>
                    <a:pt x="165" y="74"/>
                    <a:pt x="161" y="103"/>
                    <a:pt x="145" y="126"/>
                  </a:cubicBezTo>
                  <a:cubicBezTo>
                    <a:pt x="129" y="148"/>
                    <a:pt x="102" y="160"/>
                    <a:pt x="74" y="157"/>
                  </a:cubicBezTo>
                  <a:cubicBezTo>
                    <a:pt x="46" y="154"/>
                    <a:pt x="22" y="137"/>
                    <a:pt x="11" y="111"/>
                  </a:cubicBezTo>
                  <a:cubicBezTo>
                    <a:pt x="0" y="86"/>
                    <a:pt x="3" y="56"/>
                    <a:pt x="20" y="34"/>
                  </a:cubicBezTo>
                  <a:cubicBezTo>
                    <a:pt x="36" y="12"/>
                    <a:pt x="63" y="0"/>
                    <a:pt x="91" y="3"/>
                  </a:cubicBezTo>
                  <a:close/>
                  <a:moveTo>
                    <a:pt x="61" y="64"/>
                  </a:moveTo>
                  <a:cubicBezTo>
                    <a:pt x="56" y="72"/>
                    <a:pt x="55" y="82"/>
                    <a:pt x="58" y="90"/>
                  </a:cubicBezTo>
                  <a:cubicBezTo>
                    <a:pt x="62" y="99"/>
                    <a:pt x="70" y="105"/>
                    <a:pt x="80" y="106"/>
                  </a:cubicBezTo>
                  <a:cubicBezTo>
                    <a:pt x="89" y="107"/>
                    <a:pt x="98" y="103"/>
                    <a:pt x="103" y="95"/>
                  </a:cubicBezTo>
                  <a:cubicBezTo>
                    <a:pt x="109" y="88"/>
                    <a:pt x="110" y="78"/>
                    <a:pt x="106" y="69"/>
                  </a:cubicBezTo>
                  <a:cubicBezTo>
                    <a:pt x="102" y="61"/>
                    <a:pt x="94" y="55"/>
                    <a:pt x="85" y="54"/>
                  </a:cubicBezTo>
                  <a:cubicBezTo>
                    <a:pt x="76" y="53"/>
                    <a:pt x="67" y="57"/>
                    <a:pt x="61" y="64"/>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5" name="Freeform 12"/>
            <p:cNvSpPr>
              <a:spLocks noEditPoints="1"/>
            </p:cNvSpPr>
            <p:nvPr/>
          </p:nvSpPr>
          <p:spPr bwMode="auto">
            <a:xfrm>
              <a:off x="11260138" y="3683001"/>
              <a:ext cx="1089025" cy="1092200"/>
            </a:xfrm>
            <a:custGeom>
              <a:avLst/>
              <a:gdLst>
                <a:gd name="T0" fmla="*/ 212 w 257"/>
                <a:gd name="T1" fmla="*/ 217 h 257"/>
                <a:gd name="T2" fmla="*/ 94 w 257"/>
                <a:gd name="T3" fmla="*/ 245 h 257"/>
                <a:gd name="T4" fmla="*/ 10 w 257"/>
                <a:gd name="T5" fmla="*/ 157 h 257"/>
                <a:gd name="T6" fmla="*/ 45 w 257"/>
                <a:gd name="T7" fmla="*/ 41 h 257"/>
                <a:gd name="T8" fmla="*/ 163 w 257"/>
                <a:gd name="T9" fmla="*/ 12 h 257"/>
                <a:gd name="T10" fmla="*/ 247 w 257"/>
                <a:gd name="T11" fmla="*/ 100 h 257"/>
                <a:gd name="T12" fmla="*/ 212 w 257"/>
                <a:gd name="T13" fmla="*/ 217 h 257"/>
                <a:gd name="T14" fmla="*/ 146 w 257"/>
                <a:gd name="T15" fmla="*/ 124 h 257"/>
                <a:gd name="T16" fmla="*/ 134 w 257"/>
                <a:gd name="T17" fmla="*/ 111 h 257"/>
                <a:gd name="T18" fmla="*/ 116 w 257"/>
                <a:gd name="T19" fmla="*/ 116 h 257"/>
                <a:gd name="T20" fmla="*/ 111 w 257"/>
                <a:gd name="T21" fmla="*/ 133 h 257"/>
                <a:gd name="T22" fmla="*/ 123 w 257"/>
                <a:gd name="T23" fmla="*/ 146 h 257"/>
                <a:gd name="T24" fmla="*/ 141 w 257"/>
                <a:gd name="T25" fmla="*/ 142 h 257"/>
                <a:gd name="T26" fmla="*/ 146 w 257"/>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57">
                  <a:moveTo>
                    <a:pt x="212" y="217"/>
                  </a:moveTo>
                  <a:cubicBezTo>
                    <a:pt x="181" y="246"/>
                    <a:pt x="136" y="257"/>
                    <a:pt x="94" y="245"/>
                  </a:cubicBezTo>
                  <a:cubicBezTo>
                    <a:pt x="53" y="233"/>
                    <a:pt x="21" y="199"/>
                    <a:pt x="10" y="157"/>
                  </a:cubicBezTo>
                  <a:cubicBezTo>
                    <a:pt x="0" y="115"/>
                    <a:pt x="13" y="71"/>
                    <a:pt x="45" y="41"/>
                  </a:cubicBezTo>
                  <a:cubicBezTo>
                    <a:pt x="76" y="11"/>
                    <a:pt x="121" y="0"/>
                    <a:pt x="163" y="12"/>
                  </a:cubicBezTo>
                  <a:cubicBezTo>
                    <a:pt x="204" y="24"/>
                    <a:pt x="236" y="58"/>
                    <a:pt x="247" y="100"/>
                  </a:cubicBezTo>
                  <a:cubicBezTo>
                    <a:pt x="257" y="142"/>
                    <a:pt x="244" y="187"/>
                    <a:pt x="212" y="217"/>
                  </a:cubicBezTo>
                  <a:close/>
                  <a:moveTo>
                    <a:pt x="146" y="124"/>
                  </a:moveTo>
                  <a:cubicBezTo>
                    <a:pt x="144" y="118"/>
                    <a:pt x="140" y="113"/>
                    <a:pt x="134" y="111"/>
                  </a:cubicBezTo>
                  <a:cubicBezTo>
                    <a:pt x="127" y="109"/>
                    <a:pt x="121" y="111"/>
                    <a:pt x="116" y="116"/>
                  </a:cubicBezTo>
                  <a:cubicBezTo>
                    <a:pt x="111" y="120"/>
                    <a:pt x="109" y="127"/>
                    <a:pt x="111" y="133"/>
                  </a:cubicBezTo>
                  <a:cubicBezTo>
                    <a:pt x="112" y="139"/>
                    <a:pt x="117" y="144"/>
                    <a:pt x="123" y="146"/>
                  </a:cubicBezTo>
                  <a:cubicBezTo>
                    <a:pt x="130" y="148"/>
                    <a:pt x="136" y="146"/>
                    <a:pt x="141" y="142"/>
                  </a:cubicBezTo>
                  <a:cubicBezTo>
                    <a:pt x="146" y="137"/>
                    <a:pt x="147" y="131"/>
                    <a:pt x="146" y="124"/>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6" name="Freeform 13"/>
            <p:cNvSpPr>
              <a:spLocks noEditPoints="1"/>
            </p:cNvSpPr>
            <p:nvPr/>
          </p:nvSpPr>
          <p:spPr bwMode="auto">
            <a:xfrm>
              <a:off x="11506200" y="1917701"/>
              <a:ext cx="1503363" cy="1511300"/>
            </a:xfrm>
            <a:custGeom>
              <a:avLst/>
              <a:gdLst>
                <a:gd name="T0" fmla="*/ 295 w 355"/>
                <a:gd name="T1" fmla="*/ 58 h 356"/>
                <a:gd name="T2" fmla="*/ 340 w 355"/>
                <a:gd name="T3" fmla="*/ 219 h 356"/>
                <a:gd name="T4" fmla="*/ 223 w 355"/>
                <a:gd name="T5" fmla="*/ 340 h 356"/>
                <a:gd name="T6" fmla="*/ 60 w 355"/>
                <a:gd name="T7" fmla="*/ 298 h 356"/>
                <a:gd name="T8" fmla="*/ 14 w 355"/>
                <a:gd name="T9" fmla="*/ 137 h 356"/>
                <a:gd name="T10" fmla="*/ 132 w 355"/>
                <a:gd name="T11" fmla="*/ 16 h 356"/>
                <a:gd name="T12" fmla="*/ 295 w 355"/>
                <a:gd name="T13" fmla="*/ 58 h 356"/>
                <a:gd name="T14" fmla="*/ 142 w 355"/>
                <a:gd name="T15" fmla="*/ 51 h 356"/>
                <a:gd name="T16" fmla="*/ 49 w 355"/>
                <a:gd name="T17" fmla="*/ 145 h 356"/>
                <a:gd name="T18" fmla="*/ 85 w 355"/>
                <a:gd name="T19" fmla="*/ 272 h 356"/>
                <a:gd name="T20" fmla="*/ 213 w 355"/>
                <a:gd name="T21" fmla="*/ 305 h 356"/>
                <a:gd name="T22" fmla="*/ 305 w 355"/>
                <a:gd name="T23" fmla="*/ 210 h 356"/>
                <a:gd name="T24" fmla="*/ 269 w 355"/>
                <a:gd name="T25" fmla="*/ 83 h 356"/>
                <a:gd name="T26" fmla="*/ 142 w 355"/>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5" h="356">
                  <a:moveTo>
                    <a:pt x="295" y="58"/>
                  </a:moveTo>
                  <a:cubicBezTo>
                    <a:pt x="338" y="100"/>
                    <a:pt x="355" y="161"/>
                    <a:pt x="340" y="219"/>
                  </a:cubicBezTo>
                  <a:cubicBezTo>
                    <a:pt x="325" y="278"/>
                    <a:pt x="281" y="323"/>
                    <a:pt x="223" y="340"/>
                  </a:cubicBezTo>
                  <a:cubicBezTo>
                    <a:pt x="165" y="356"/>
                    <a:pt x="103" y="340"/>
                    <a:pt x="60" y="298"/>
                  </a:cubicBezTo>
                  <a:cubicBezTo>
                    <a:pt x="17" y="256"/>
                    <a:pt x="0" y="195"/>
                    <a:pt x="14" y="137"/>
                  </a:cubicBezTo>
                  <a:cubicBezTo>
                    <a:pt x="29" y="78"/>
                    <a:pt x="74" y="32"/>
                    <a:pt x="132" y="16"/>
                  </a:cubicBezTo>
                  <a:cubicBezTo>
                    <a:pt x="190" y="0"/>
                    <a:pt x="252" y="16"/>
                    <a:pt x="295" y="58"/>
                  </a:cubicBezTo>
                  <a:close/>
                  <a:moveTo>
                    <a:pt x="142" y="51"/>
                  </a:moveTo>
                  <a:cubicBezTo>
                    <a:pt x="96" y="64"/>
                    <a:pt x="61" y="100"/>
                    <a:pt x="49" y="145"/>
                  </a:cubicBezTo>
                  <a:cubicBezTo>
                    <a:pt x="38" y="191"/>
                    <a:pt x="51" y="240"/>
                    <a:pt x="85" y="272"/>
                  </a:cubicBezTo>
                  <a:cubicBezTo>
                    <a:pt x="119" y="305"/>
                    <a:pt x="168" y="318"/>
                    <a:pt x="213" y="305"/>
                  </a:cubicBezTo>
                  <a:cubicBezTo>
                    <a:pt x="259" y="292"/>
                    <a:pt x="294" y="256"/>
                    <a:pt x="305" y="210"/>
                  </a:cubicBezTo>
                  <a:cubicBezTo>
                    <a:pt x="317" y="165"/>
                    <a:pt x="303" y="116"/>
                    <a:pt x="269" y="83"/>
                  </a:cubicBezTo>
                  <a:cubicBezTo>
                    <a:pt x="236" y="51"/>
                    <a:pt x="187" y="38"/>
                    <a:pt x="142" y="51"/>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7" name="Freeform 14"/>
            <p:cNvSpPr>
              <a:spLocks noEditPoints="1"/>
            </p:cNvSpPr>
            <p:nvPr/>
          </p:nvSpPr>
          <p:spPr bwMode="auto">
            <a:xfrm>
              <a:off x="10490200" y="4608513"/>
              <a:ext cx="693738" cy="679450"/>
            </a:xfrm>
            <a:custGeom>
              <a:avLst/>
              <a:gdLst>
                <a:gd name="T0" fmla="*/ 90 w 164"/>
                <a:gd name="T1" fmla="*/ 3 h 160"/>
                <a:gd name="T2" fmla="*/ 153 w 164"/>
                <a:gd name="T3" fmla="*/ 49 h 160"/>
                <a:gd name="T4" fmla="*/ 145 w 164"/>
                <a:gd name="T5" fmla="*/ 126 h 160"/>
                <a:gd name="T6" fmla="*/ 74 w 164"/>
                <a:gd name="T7" fmla="*/ 157 h 160"/>
                <a:gd name="T8" fmla="*/ 11 w 164"/>
                <a:gd name="T9" fmla="*/ 111 h 160"/>
                <a:gd name="T10" fmla="*/ 19 w 164"/>
                <a:gd name="T11" fmla="*/ 34 h 160"/>
                <a:gd name="T12" fmla="*/ 90 w 164"/>
                <a:gd name="T13" fmla="*/ 3 h 160"/>
                <a:gd name="T14" fmla="*/ 34 w 164"/>
                <a:gd name="T15" fmla="*/ 45 h 160"/>
                <a:gd name="T16" fmla="*/ 27 w 164"/>
                <a:gd name="T17" fmla="*/ 104 h 160"/>
                <a:gd name="T18" fmla="*/ 76 w 164"/>
                <a:gd name="T19" fmla="*/ 140 h 160"/>
                <a:gd name="T20" fmla="*/ 130 w 164"/>
                <a:gd name="T21" fmla="*/ 115 h 160"/>
                <a:gd name="T22" fmla="*/ 137 w 164"/>
                <a:gd name="T23" fmla="*/ 56 h 160"/>
                <a:gd name="T24" fmla="*/ 89 w 164"/>
                <a:gd name="T25" fmla="*/ 20 h 160"/>
                <a:gd name="T26" fmla="*/ 34 w 164"/>
                <a:gd name="T27" fmla="*/ 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0">
                  <a:moveTo>
                    <a:pt x="90" y="3"/>
                  </a:moveTo>
                  <a:cubicBezTo>
                    <a:pt x="118" y="6"/>
                    <a:pt x="142" y="23"/>
                    <a:pt x="153" y="49"/>
                  </a:cubicBezTo>
                  <a:cubicBezTo>
                    <a:pt x="164" y="74"/>
                    <a:pt x="161" y="103"/>
                    <a:pt x="145" y="126"/>
                  </a:cubicBezTo>
                  <a:cubicBezTo>
                    <a:pt x="128" y="148"/>
                    <a:pt x="101" y="160"/>
                    <a:pt x="74" y="157"/>
                  </a:cubicBezTo>
                  <a:cubicBezTo>
                    <a:pt x="46" y="154"/>
                    <a:pt x="22" y="137"/>
                    <a:pt x="11" y="111"/>
                  </a:cubicBezTo>
                  <a:cubicBezTo>
                    <a:pt x="0" y="86"/>
                    <a:pt x="3" y="56"/>
                    <a:pt x="19" y="34"/>
                  </a:cubicBezTo>
                  <a:cubicBezTo>
                    <a:pt x="36" y="12"/>
                    <a:pt x="63" y="0"/>
                    <a:pt x="90" y="3"/>
                  </a:cubicBezTo>
                  <a:close/>
                  <a:moveTo>
                    <a:pt x="34" y="45"/>
                  </a:moveTo>
                  <a:cubicBezTo>
                    <a:pt x="21" y="62"/>
                    <a:pt x="18" y="85"/>
                    <a:pt x="27" y="104"/>
                  </a:cubicBezTo>
                  <a:cubicBezTo>
                    <a:pt x="36" y="124"/>
                    <a:pt x="54" y="137"/>
                    <a:pt x="76" y="140"/>
                  </a:cubicBezTo>
                  <a:cubicBezTo>
                    <a:pt x="97" y="142"/>
                    <a:pt x="118" y="133"/>
                    <a:pt x="130" y="115"/>
                  </a:cubicBezTo>
                  <a:cubicBezTo>
                    <a:pt x="143" y="98"/>
                    <a:pt x="146" y="75"/>
                    <a:pt x="137" y="56"/>
                  </a:cubicBezTo>
                  <a:cubicBezTo>
                    <a:pt x="128" y="36"/>
                    <a:pt x="110" y="23"/>
                    <a:pt x="89" y="20"/>
                  </a:cubicBezTo>
                  <a:cubicBezTo>
                    <a:pt x="67" y="18"/>
                    <a:pt x="46" y="27"/>
                    <a:pt x="34" y="4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8" name="Freeform 15"/>
            <p:cNvSpPr>
              <a:spLocks noEditPoints="1"/>
            </p:cNvSpPr>
            <p:nvPr/>
          </p:nvSpPr>
          <p:spPr bwMode="auto">
            <a:xfrm>
              <a:off x="-611188" y="2809876"/>
              <a:ext cx="2084388" cy="2006600"/>
            </a:xfrm>
            <a:custGeom>
              <a:avLst/>
              <a:gdLst>
                <a:gd name="T0" fmla="*/ 447 w 492"/>
                <a:gd name="T1" fmla="*/ 115 h 473"/>
                <a:gd name="T2" fmla="*/ 452 w 492"/>
                <a:gd name="T3" fmla="*/ 350 h 473"/>
                <a:gd name="T4" fmla="*/ 251 w 492"/>
                <a:gd name="T5" fmla="*/ 471 h 473"/>
                <a:gd name="T6" fmla="*/ 45 w 492"/>
                <a:gd name="T7" fmla="*/ 358 h 473"/>
                <a:gd name="T8" fmla="*/ 40 w 492"/>
                <a:gd name="T9" fmla="*/ 123 h 473"/>
                <a:gd name="T10" fmla="*/ 241 w 492"/>
                <a:gd name="T11" fmla="*/ 1 h 473"/>
                <a:gd name="T12" fmla="*/ 447 w 492"/>
                <a:gd name="T13" fmla="*/ 115 h 473"/>
                <a:gd name="T14" fmla="*/ 245 w 492"/>
                <a:gd name="T15" fmla="*/ 176 h 473"/>
                <a:gd name="T16" fmla="*/ 194 w 492"/>
                <a:gd name="T17" fmla="*/ 207 h 473"/>
                <a:gd name="T18" fmla="*/ 195 w 492"/>
                <a:gd name="T19" fmla="*/ 267 h 473"/>
                <a:gd name="T20" fmla="*/ 247 w 492"/>
                <a:gd name="T21" fmla="*/ 296 h 473"/>
                <a:gd name="T22" fmla="*/ 299 w 492"/>
                <a:gd name="T23" fmla="*/ 265 h 473"/>
                <a:gd name="T24" fmla="*/ 298 w 492"/>
                <a:gd name="T25" fmla="*/ 205 h 473"/>
                <a:gd name="T26" fmla="*/ 245 w 492"/>
                <a:gd name="T27" fmla="*/ 17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2" h="473">
                  <a:moveTo>
                    <a:pt x="447" y="115"/>
                  </a:moveTo>
                  <a:cubicBezTo>
                    <a:pt x="491" y="187"/>
                    <a:pt x="492" y="276"/>
                    <a:pt x="452" y="350"/>
                  </a:cubicBezTo>
                  <a:cubicBezTo>
                    <a:pt x="411" y="423"/>
                    <a:pt x="335" y="470"/>
                    <a:pt x="251" y="471"/>
                  </a:cubicBezTo>
                  <a:cubicBezTo>
                    <a:pt x="167" y="473"/>
                    <a:pt x="88" y="430"/>
                    <a:pt x="45" y="358"/>
                  </a:cubicBezTo>
                  <a:cubicBezTo>
                    <a:pt x="2" y="286"/>
                    <a:pt x="0" y="196"/>
                    <a:pt x="40" y="123"/>
                  </a:cubicBezTo>
                  <a:cubicBezTo>
                    <a:pt x="81" y="49"/>
                    <a:pt x="158" y="3"/>
                    <a:pt x="241" y="1"/>
                  </a:cubicBezTo>
                  <a:cubicBezTo>
                    <a:pt x="325" y="0"/>
                    <a:pt x="404" y="43"/>
                    <a:pt x="447" y="115"/>
                  </a:cubicBezTo>
                  <a:close/>
                  <a:moveTo>
                    <a:pt x="245" y="176"/>
                  </a:moveTo>
                  <a:cubicBezTo>
                    <a:pt x="224" y="177"/>
                    <a:pt x="204" y="189"/>
                    <a:pt x="194" y="207"/>
                  </a:cubicBezTo>
                  <a:cubicBezTo>
                    <a:pt x="183" y="226"/>
                    <a:pt x="184" y="249"/>
                    <a:pt x="195" y="267"/>
                  </a:cubicBezTo>
                  <a:cubicBezTo>
                    <a:pt x="206" y="286"/>
                    <a:pt x="226" y="297"/>
                    <a:pt x="247" y="296"/>
                  </a:cubicBezTo>
                  <a:cubicBezTo>
                    <a:pt x="269" y="296"/>
                    <a:pt x="288" y="284"/>
                    <a:pt x="299" y="265"/>
                  </a:cubicBezTo>
                  <a:cubicBezTo>
                    <a:pt x="309" y="246"/>
                    <a:pt x="309" y="224"/>
                    <a:pt x="298" y="205"/>
                  </a:cubicBezTo>
                  <a:cubicBezTo>
                    <a:pt x="286" y="187"/>
                    <a:pt x="266" y="176"/>
                    <a:pt x="245" y="176"/>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19" name="Freeform 16"/>
            <p:cNvSpPr>
              <a:spLocks noEditPoints="1"/>
            </p:cNvSpPr>
            <p:nvPr/>
          </p:nvSpPr>
          <p:spPr bwMode="auto">
            <a:xfrm>
              <a:off x="955675" y="1955801"/>
              <a:ext cx="695325" cy="684213"/>
            </a:xfrm>
            <a:custGeom>
              <a:avLst/>
              <a:gdLst>
                <a:gd name="T0" fmla="*/ 90 w 164"/>
                <a:gd name="T1" fmla="*/ 3 h 161"/>
                <a:gd name="T2" fmla="*/ 153 w 164"/>
                <a:gd name="T3" fmla="*/ 49 h 161"/>
                <a:gd name="T4" fmla="*/ 145 w 164"/>
                <a:gd name="T5" fmla="*/ 127 h 161"/>
                <a:gd name="T6" fmla="*/ 74 w 164"/>
                <a:gd name="T7" fmla="*/ 158 h 161"/>
                <a:gd name="T8" fmla="*/ 11 w 164"/>
                <a:gd name="T9" fmla="*/ 112 h 161"/>
                <a:gd name="T10" fmla="*/ 19 w 164"/>
                <a:gd name="T11" fmla="*/ 35 h 161"/>
                <a:gd name="T12" fmla="*/ 90 w 164"/>
                <a:gd name="T13" fmla="*/ 3 h 161"/>
                <a:gd name="T14" fmla="*/ 61 w 164"/>
                <a:gd name="T15" fmla="*/ 65 h 161"/>
                <a:gd name="T16" fmla="*/ 58 w 164"/>
                <a:gd name="T17" fmla="*/ 91 h 161"/>
                <a:gd name="T18" fmla="*/ 79 w 164"/>
                <a:gd name="T19" fmla="*/ 107 h 161"/>
                <a:gd name="T20" fmla="*/ 103 w 164"/>
                <a:gd name="T21" fmla="*/ 96 h 161"/>
                <a:gd name="T22" fmla="*/ 106 w 164"/>
                <a:gd name="T23" fmla="*/ 70 h 161"/>
                <a:gd name="T24" fmla="*/ 85 w 164"/>
                <a:gd name="T25" fmla="*/ 55 h 161"/>
                <a:gd name="T26" fmla="*/ 61 w 164"/>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1">
                  <a:moveTo>
                    <a:pt x="90" y="3"/>
                  </a:moveTo>
                  <a:cubicBezTo>
                    <a:pt x="118" y="6"/>
                    <a:pt x="142" y="24"/>
                    <a:pt x="153" y="49"/>
                  </a:cubicBezTo>
                  <a:cubicBezTo>
                    <a:pt x="164" y="75"/>
                    <a:pt x="161" y="104"/>
                    <a:pt x="145" y="127"/>
                  </a:cubicBezTo>
                  <a:cubicBezTo>
                    <a:pt x="128" y="149"/>
                    <a:pt x="101" y="161"/>
                    <a:pt x="74" y="158"/>
                  </a:cubicBezTo>
                  <a:cubicBezTo>
                    <a:pt x="46" y="155"/>
                    <a:pt x="22" y="137"/>
                    <a:pt x="11" y="112"/>
                  </a:cubicBezTo>
                  <a:cubicBezTo>
                    <a:pt x="0" y="87"/>
                    <a:pt x="3" y="57"/>
                    <a:pt x="19" y="35"/>
                  </a:cubicBezTo>
                  <a:cubicBezTo>
                    <a:pt x="36" y="12"/>
                    <a:pt x="63" y="0"/>
                    <a:pt x="90" y="3"/>
                  </a:cubicBezTo>
                  <a:close/>
                  <a:moveTo>
                    <a:pt x="61" y="65"/>
                  </a:moveTo>
                  <a:cubicBezTo>
                    <a:pt x="55" y="73"/>
                    <a:pt x="54" y="83"/>
                    <a:pt x="58" y="91"/>
                  </a:cubicBezTo>
                  <a:cubicBezTo>
                    <a:pt x="62" y="100"/>
                    <a:pt x="70" y="106"/>
                    <a:pt x="79" y="107"/>
                  </a:cubicBezTo>
                  <a:cubicBezTo>
                    <a:pt x="89" y="108"/>
                    <a:pt x="98" y="104"/>
                    <a:pt x="103" y="96"/>
                  </a:cubicBezTo>
                  <a:cubicBezTo>
                    <a:pt x="109" y="89"/>
                    <a:pt x="110" y="79"/>
                    <a:pt x="106" y="70"/>
                  </a:cubicBezTo>
                  <a:cubicBezTo>
                    <a:pt x="102" y="62"/>
                    <a:pt x="94" y="56"/>
                    <a:pt x="85" y="55"/>
                  </a:cubicBezTo>
                  <a:cubicBezTo>
                    <a:pt x="76" y="54"/>
                    <a:pt x="66" y="58"/>
                    <a:pt x="61" y="6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0" name="Freeform 17"/>
            <p:cNvSpPr>
              <a:spLocks noEditPoints="1"/>
            </p:cNvSpPr>
            <p:nvPr/>
          </p:nvSpPr>
          <p:spPr bwMode="auto">
            <a:xfrm>
              <a:off x="1671638" y="4022726"/>
              <a:ext cx="1089025" cy="1090613"/>
            </a:xfrm>
            <a:custGeom>
              <a:avLst/>
              <a:gdLst>
                <a:gd name="T0" fmla="*/ 212 w 257"/>
                <a:gd name="T1" fmla="*/ 216 h 257"/>
                <a:gd name="T2" fmla="*/ 94 w 257"/>
                <a:gd name="T3" fmla="*/ 245 h 257"/>
                <a:gd name="T4" fmla="*/ 10 w 257"/>
                <a:gd name="T5" fmla="*/ 157 h 257"/>
                <a:gd name="T6" fmla="*/ 44 w 257"/>
                <a:gd name="T7" fmla="*/ 40 h 257"/>
                <a:gd name="T8" fmla="*/ 163 w 257"/>
                <a:gd name="T9" fmla="*/ 12 h 257"/>
                <a:gd name="T10" fmla="*/ 246 w 257"/>
                <a:gd name="T11" fmla="*/ 100 h 257"/>
                <a:gd name="T12" fmla="*/ 212 w 257"/>
                <a:gd name="T13" fmla="*/ 216 h 257"/>
                <a:gd name="T14" fmla="*/ 146 w 257"/>
                <a:gd name="T15" fmla="*/ 124 h 257"/>
                <a:gd name="T16" fmla="*/ 133 w 257"/>
                <a:gd name="T17" fmla="*/ 111 h 257"/>
                <a:gd name="T18" fmla="*/ 116 w 257"/>
                <a:gd name="T19" fmla="*/ 115 h 257"/>
                <a:gd name="T20" fmla="*/ 111 w 257"/>
                <a:gd name="T21" fmla="*/ 133 h 257"/>
                <a:gd name="T22" fmla="*/ 123 w 257"/>
                <a:gd name="T23" fmla="*/ 146 h 257"/>
                <a:gd name="T24" fmla="*/ 141 w 257"/>
                <a:gd name="T25" fmla="*/ 141 h 257"/>
                <a:gd name="T26" fmla="*/ 146 w 257"/>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57">
                  <a:moveTo>
                    <a:pt x="212" y="216"/>
                  </a:moveTo>
                  <a:cubicBezTo>
                    <a:pt x="181" y="246"/>
                    <a:pt x="136" y="257"/>
                    <a:pt x="94" y="245"/>
                  </a:cubicBezTo>
                  <a:cubicBezTo>
                    <a:pt x="52" y="233"/>
                    <a:pt x="20" y="199"/>
                    <a:pt x="10" y="157"/>
                  </a:cubicBezTo>
                  <a:cubicBezTo>
                    <a:pt x="0" y="115"/>
                    <a:pt x="13" y="70"/>
                    <a:pt x="44" y="40"/>
                  </a:cubicBezTo>
                  <a:cubicBezTo>
                    <a:pt x="76" y="10"/>
                    <a:pt x="121" y="0"/>
                    <a:pt x="163" y="12"/>
                  </a:cubicBezTo>
                  <a:cubicBezTo>
                    <a:pt x="204" y="24"/>
                    <a:pt x="236" y="58"/>
                    <a:pt x="246" y="100"/>
                  </a:cubicBezTo>
                  <a:cubicBezTo>
                    <a:pt x="257" y="142"/>
                    <a:pt x="243" y="186"/>
                    <a:pt x="212" y="216"/>
                  </a:cubicBezTo>
                  <a:close/>
                  <a:moveTo>
                    <a:pt x="146" y="124"/>
                  </a:moveTo>
                  <a:cubicBezTo>
                    <a:pt x="144" y="118"/>
                    <a:pt x="139" y="113"/>
                    <a:pt x="133" y="111"/>
                  </a:cubicBezTo>
                  <a:cubicBezTo>
                    <a:pt x="127" y="109"/>
                    <a:pt x="120" y="111"/>
                    <a:pt x="116" y="115"/>
                  </a:cubicBezTo>
                  <a:cubicBezTo>
                    <a:pt x="111" y="120"/>
                    <a:pt x="109" y="126"/>
                    <a:pt x="111" y="133"/>
                  </a:cubicBezTo>
                  <a:cubicBezTo>
                    <a:pt x="112" y="139"/>
                    <a:pt x="117" y="144"/>
                    <a:pt x="123" y="146"/>
                  </a:cubicBezTo>
                  <a:cubicBezTo>
                    <a:pt x="129" y="147"/>
                    <a:pt x="136" y="146"/>
                    <a:pt x="141" y="141"/>
                  </a:cubicBezTo>
                  <a:cubicBezTo>
                    <a:pt x="145" y="137"/>
                    <a:pt x="147" y="130"/>
                    <a:pt x="146" y="124"/>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1" name="Freeform 18"/>
            <p:cNvSpPr>
              <a:spLocks noEditPoints="1"/>
            </p:cNvSpPr>
            <p:nvPr/>
          </p:nvSpPr>
          <p:spPr bwMode="auto">
            <a:xfrm>
              <a:off x="1912938" y="2257426"/>
              <a:ext cx="1508125" cy="1511300"/>
            </a:xfrm>
            <a:custGeom>
              <a:avLst/>
              <a:gdLst>
                <a:gd name="T0" fmla="*/ 295 w 356"/>
                <a:gd name="T1" fmla="*/ 57 h 356"/>
                <a:gd name="T2" fmla="*/ 341 w 356"/>
                <a:gd name="T3" fmla="*/ 219 h 356"/>
                <a:gd name="T4" fmla="*/ 224 w 356"/>
                <a:gd name="T5" fmla="*/ 340 h 356"/>
                <a:gd name="T6" fmla="*/ 61 w 356"/>
                <a:gd name="T7" fmla="*/ 298 h 356"/>
                <a:gd name="T8" fmla="*/ 15 w 356"/>
                <a:gd name="T9" fmla="*/ 136 h 356"/>
                <a:gd name="T10" fmla="*/ 132 w 356"/>
                <a:gd name="T11" fmla="*/ 16 h 356"/>
                <a:gd name="T12" fmla="*/ 295 w 356"/>
                <a:gd name="T13" fmla="*/ 57 h 356"/>
                <a:gd name="T14" fmla="*/ 142 w 356"/>
                <a:gd name="T15" fmla="*/ 51 h 356"/>
                <a:gd name="T16" fmla="*/ 50 w 356"/>
                <a:gd name="T17" fmla="*/ 145 h 356"/>
                <a:gd name="T18" fmla="*/ 86 w 356"/>
                <a:gd name="T19" fmla="*/ 272 h 356"/>
                <a:gd name="T20" fmla="*/ 214 w 356"/>
                <a:gd name="T21" fmla="*/ 305 h 356"/>
                <a:gd name="T22" fmla="*/ 306 w 356"/>
                <a:gd name="T23" fmla="*/ 210 h 356"/>
                <a:gd name="T24" fmla="*/ 270 w 356"/>
                <a:gd name="T25" fmla="*/ 83 h 356"/>
                <a:gd name="T26" fmla="*/ 142 w 356"/>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6" h="356">
                  <a:moveTo>
                    <a:pt x="295" y="57"/>
                  </a:moveTo>
                  <a:cubicBezTo>
                    <a:pt x="338" y="99"/>
                    <a:pt x="356" y="161"/>
                    <a:pt x="341" y="219"/>
                  </a:cubicBezTo>
                  <a:cubicBezTo>
                    <a:pt x="326" y="277"/>
                    <a:pt x="281" y="323"/>
                    <a:pt x="224" y="340"/>
                  </a:cubicBezTo>
                  <a:cubicBezTo>
                    <a:pt x="166" y="356"/>
                    <a:pt x="104" y="340"/>
                    <a:pt x="61" y="298"/>
                  </a:cubicBezTo>
                  <a:cubicBezTo>
                    <a:pt x="18" y="256"/>
                    <a:pt x="0" y="195"/>
                    <a:pt x="15" y="136"/>
                  </a:cubicBezTo>
                  <a:cubicBezTo>
                    <a:pt x="30" y="78"/>
                    <a:pt x="75" y="32"/>
                    <a:pt x="132" y="16"/>
                  </a:cubicBezTo>
                  <a:cubicBezTo>
                    <a:pt x="190" y="0"/>
                    <a:pt x="252" y="15"/>
                    <a:pt x="295" y="57"/>
                  </a:cubicBezTo>
                  <a:close/>
                  <a:moveTo>
                    <a:pt x="142" y="51"/>
                  </a:moveTo>
                  <a:cubicBezTo>
                    <a:pt x="97" y="63"/>
                    <a:pt x="62" y="99"/>
                    <a:pt x="50" y="145"/>
                  </a:cubicBezTo>
                  <a:cubicBezTo>
                    <a:pt x="39" y="191"/>
                    <a:pt x="52" y="239"/>
                    <a:pt x="86" y="272"/>
                  </a:cubicBezTo>
                  <a:cubicBezTo>
                    <a:pt x="120" y="305"/>
                    <a:pt x="168" y="318"/>
                    <a:pt x="214" y="305"/>
                  </a:cubicBezTo>
                  <a:cubicBezTo>
                    <a:pt x="259" y="292"/>
                    <a:pt x="294" y="256"/>
                    <a:pt x="306" y="210"/>
                  </a:cubicBezTo>
                  <a:cubicBezTo>
                    <a:pt x="318" y="165"/>
                    <a:pt x="304" y="116"/>
                    <a:pt x="270" y="83"/>
                  </a:cubicBezTo>
                  <a:cubicBezTo>
                    <a:pt x="236" y="50"/>
                    <a:pt x="188" y="38"/>
                    <a:pt x="142" y="51"/>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2" name="Freeform 19"/>
            <p:cNvSpPr>
              <a:spLocks noEditPoints="1"/>
            </p:cNvSpPr>
            <p:nvPr/>
          </p:nvSpPr>
          <p:spPr bwMode="auto">
            <a:xfrm>
              <a:off x="896938" y="4943476"/>
              <a:ext cx="698500" cy="684213"/>
            </a:xfrm>
            <a:custGeom>
              <a:avLst/>
              <a:gdLst>
                <a:gd name="T0" fmla="*/ 91 w 165"/>
                <a:gd name="T1" fmla="*/ 3 h 161"/>
                <a:gd name="T2" fmla="*/ 154 w 165"/>
                <a:gd name="T3" fmla="*/ 49 h 161"/>
                <a:gd name="T4" fmla="*/ 146 w 165"/>
                <a:gd name="T5" fmla="*/ 127 h 161"/>
                <a:gd name="T6" fmla="*/ 74 w 165"/>
                <a:gd name="T7" fmla="*/ 158 h 161"/>
                <a:gd name="T8" fmla="*/ 12 w 165"/>
                <a:gd name="T9" fmla="*/ 112 h 161"/>
                <a:gd name="T10" fmla="*/ 20 w 165"/>
                <a:gd name="T11" fmla="*/ 35 h 161"/>
                <a:gd name="T12" fmla="*/ 91 w 165"/>
                <a:gd name="T13" fmla="*/ 3 h 161"/>
                <a:gd name="T14" fmla="*/ 34 w 165"/>
                <a:gd name="T15" fmla="*/ 45 h 161"/>
                <a:gd name="T16" fmla="*/ 28 w 165"/>
                <a:gd name="T17" fmla="*/ 105 h 161"/>
                <a:gd name="T18" fmla="*/ 76 w 165"/>
                <a:gd name="T19" fmla="*/ 140 h 161"/>
                <a:gd name="T20" fmla="*/ 131 w 165"/>
                <a:gd name="T21" fmla="*/ 116 h 161"/>
                <a:gd name="T22" fmla="*/ 138 w 165"/>
                <a:gd name="T23" fmla="*/ 57 h 161"/>
                <a:gd name="T24" fmla="*/ 89 w 165"/>
                <a:gd name="T25" fmla="*/ 21 h 161"/>
                <a:gd name="T26" fmla="*/ 34 w 165"/>
                <a:gd name="T27"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9" y="6"/>
                    <a:pt x="143" y="24"/>
                    <a:pt x="154" y="49"/>
                  </a:cubicBezTo>
                  <a:cubicBezTo>
                    <a:pt x="165" y="75"/>
                    <a:pt x="162" y="104"/>
                    <a:pt x="146" y="127"/>
                  </a:cubicBezTo>
                  <a:cubicBezTo>
                    <a:pt x="129" y="149"/>
                    <a:pt x="102" y="161"/>
                    <a:pt x="74" y="158"/>
                  </a:cubicBezTo>
                  <a:cubicBezTo>
                    <a:pt x="47" y="155"/>
                    <a:pt x="23" y="138"/>
                    <a:pt x="12" y="112"/>
                  </a:cubicBezTo>
                  <a:cubicBezTo>
                    <a:pt x="0" y="87"/>
                    <a:pt x="4" y="57"/>
                    <a:pt x="20" y="35"/>
                  </a:cubicBezTo>
                  <a:cubicBezTo>
                    <a:pt x="36" y="12"/>
                    <a:pt x="64" y="0"/>
                    <a:pt x="91" y="3"/>
                  </a:cubicBezTo>
                  <a:close/>
                  <a:moveTo>
                    <a:pt x="34" y="45"/>
                  </a:moveTo>
                  <a:cubicBezTo>
                    <a:pt x="22" y="63"/>
                    <a:pt x="19" y="85"/>
                    <a:pt x="28" y="105"/>
                  </a:cubicBezTo>
                  <a:cubicBezTo>
                    <a:pt x="37" y="125"/>
                    <a:pt x="55" y="138"/>
                    <a:pt x="76" y="140"/>
                  </a:cubicBezTo>
                  <a:cubicBezTo>
                    <a:pt x="98" y="143"/>
                    <a:pt x="119" y="133"/>
                    <a:pt x="131" y="116"/>
                  </a:cubicBezTo>
                  <a:cubicBezTo>
                    <a:pt x="144" y="99"/>
                    <a:pt x="146" y="76"/>
                    <a:pt x="138" y="57"/>
                  </a:cubicBezTo>
                  <a:cubicBezTo>
                    <a:pt x="129" y="37"/>
                    <a:pt x="111" y="23"/>
                    <a:pt x="89" y="21"/>
                  </a:cubicBezTo>
                  <a:cubicBezTo>
                    <a:pt x="68" y="19"/>
                    <a:pt x="47" y="28"/>
                    <a:pt x="34" y="4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3" name="Freeform 20"/>
            <p:cNvSpPr>
              <a:spLocks noEditPoints="1"/>
            </p:cNvSpPr>
            <p:nvPr/>
          </p:nvSpPr>
          <p:spPr bwMode="auto">
            <a:xfrm>
              <a:off x="5754688" y="1511301"/>
              <a:ext cx="2084388" cy="2006600"/>
            </a:xfrm>
            <a:custGeom>
              <a:avLst/>
              <a:gdLst>
                <a:gd name="T0" fmla="*/ 447 w 492"/>
                <a:gd name="T1" fmla="*/ 115 h 473"/>
                <a:gd name="T2" fmla="*/ 452 w 492"/>
                <a:gd name="T3" fmla="*/ 350 h 473"/>
                <a:gd name="T4" fmla="*/ 251 w 492"/>
                <a:gd name="T5" fmla="*/ 471 h 473"/>
                <a:gd name="T6" fmla="*/ 45 w 492"/>
                <a:gd name="T7" fmla="*/ 358 h 473"/>
                <a:gd name="T8" fmla="*/ 40 w 492"/>
                <a:gd name="T9" fmla="*/ 123 h 473"/>
                <a:gd name="T10" fmla="*/ 241 w 492"/>
                <a:gd name="T11" fmla="*/ 1 h 473"/>
                <a:gd name="T12" fmla="*/ 447 w 492"/>
                <a:gd name="T13" fmla="*/ 115 h 473"/>
                <a:gd name="T14" fmla="*/ 245 w 492"/>
                <a:gd name="T15" fmla="*/ 176 h 473"/>
                <a:gd name="T16" fmla="*/ 193 w 492"/>
                <a:gd name="T17" fmla="*/ 207 h 473"/>
                <a:gd name="T18" fmla="*/ 195 w 492"/>
                <a:gd name="T19" fmla="*/ 267 h 473"/>
                <a:gd name="T20" fmla="*/ 247 w 492"/>
                <a:gd name="T21" fmla="*/ 296 h 473"/>
                <a:gd name="T22" fmla="*/ 299 w 492"/>
                <a:gd name="T23" fmla="*/ 265 h 473"/>
                <a:gd name="T24" fmla="*/ 297 w 492"/>
                <a:gd name="T25" fmla="*/ 205 h 473"/>
                <a:gd name="T26" fmla="*/ 245 w 492"/>
                <a:gd name="T27" fmla="*/ 17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2" h="473">
                  <a:moveTo>
                    <a:pt x="447" y="115"/>
                  </a:moveTo>
                  <a:cubicBezTo>
                    <a:pt x="490" y="187"/>
                    <a:pt x="492" y="276"/>
                    <a:pt x="452" y="350"/>
                  </a:cubicBezTo>
                  <a:cubicBezTo>
                    <a:pt x="411" y="423"/>
                    <a:pt x="335" y="470"/>
                    <a:pt x="251" y="471"/>
                  </a:cubicBezTo>
                  <a:cubicBezTo>
                    <a:pt x="167" y="473"/>
                    <a:pt x="88" y="430"/>
                    <a:pt x="45" y="358"/>
                  </a:cubicBezTo>
                  <a:cubicBezTo>
                    <a:pt x="1" y="286"/>
                    <a:pt x="0" y="196"/>
                    <a:pt x="40" y="123"/>
                  </a:cubicBezTo>
                  <a:cubicBezTo>
                    <a:pt x="81" y="49"/>
                    <a:pt x="157" y="3"/>
                    <a:pt x="241" y="1"/>
                  </a:cubicBezTo>
                  <a:cubicBezTo>
                    <a:pt x="325" y="0"/>
                    <a:pt x="404" y="43"/>
                    <a:pt x="447" y="115"/>
                  </a:cubicBezTo>
                  <a:close/>
                  <a:moveTo>
                    <a:pt x="245" y="176"/>
                  </a:moveTo>
                  <a:cubicBezTo>
                    <a:pt x="223" y="177"/>
                    <a:pt x="204" y="189"/>
                    <a:pt x="193" y="207"/>
                  </a:cubicBezTo>
                  <a:cubicBezTo>
                    <a:pt x="183" y="226"/>
                    <a:pt x="184" y="249"/>
                    <a:pt x="195" y="267"/>
                  </a:cubicBezTo>
                  <a:cubicBezTo>
                    <a:pt x="206" y="286"/>
                    <a:pt x="226" y="297"/>
                    <a:pt x="247" y="296"/>
                  </a:cubicBezTo>
                  <a:cubicBezTo>
                    <a:pt x="269" y="296"/>
                    <a:pt x="288" y="284"/>
                    <a:pt x="299" y="265"/>
                  </a:cubicBezTo>
                  <a:cubicBezTo>
                    <a:pt x="309" y="247"/>
                    <a:pt x="308" y="224"/>
                    <a:pt x="297" y="205"/>
                  </a:cubicBezTo>
                  <a:cubicBezTo>
                    <a:pt x="286" y="187"/>
                    <a:pt x="266" y="176"/>
                    <a:pt x="245" y="176"/>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4" name="Freeform 21"/>
            <p:cNvSpPr>
              <a:spLocks noEditPoints="1"/>
            </p:cNvSpPr>
            <p:nvPr/>
          </p:nvSpPr>
          <p:spPr bwMode="auto">
            <a:xfrm>
              <a:off x="7321550" y="657226"/>
              <a:ext cx="695325" cy="684213"/>
            </a:xfrm>
            <a:custGeom>
              <a:avLst/>
              <a:gdLst>
                <a:gd name="T0" fmla="*/ 90 w 164"/>
                <a:gd name="T1" fmla="*/ 3 h 161"/>
                <a:gd name="T2" fmla="*/ 153 w 164"/>
                <a:gd name="T3" fmla="*/ 49 h 161"/>
                <a:gd name="T4" fmla="*/ 145 w 164"/>
                <a:gd name="T5" fmla="*/ 127 h 161"/>
                <a:gd name="T6" fmla="*/ 74 w 164"/>
                <a:gd name="T7" fmla="*/ 158 h 161"/>
                <a:gd name="T8" fmla="*/ 11 w 164"/>
                <a:gd name="T9" fmla="*/ 112 h 161"/>
                <a:gd name="T10" fmla="*/ 19 w 164"/>
                <a:gd name="T11" fmla="*/ 35 h 161"/>
                <a:gd name="T12" fmla="*/ 90 w 164"/>
                <a:gd name="T13" fmla="*/ 3 h 161"/>
                <a:gd name="T14" fmla="*/ 61 w 164"/>
                <a:gd name="T15" fmla="*/ 65 h 161"/>
                <a:gd name="T16" fmla="*/ 58 w 164"/>
                <a:gd name="T17" fmla="*/ 91 h 161"/>
                <a:gd name="T18" fmla="*/ 79 w 164"/>
                <a:gd name="T19" fmla="*/ 107 h 161"/>
                <a:gd name="T20" fmla="*/ 103 w 164"/>
                <a:gd name="T21" fmla="*/ 96 h 161"/>
                <a:gd name="T22" fmla="*/ 106 w 164"/>
                <a:gd name="T23" fmla="*/ 70 h 161"/>
                <a:gd name="T24" fmla="*/ 85 w 164"/>
                <a:gd name="T25" fmla="*/ 55 h 161"/>
                <a:gd name="T26" fmla="*/ 61 w 164"/>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1">
                  <a:moveTo>
                    <a:pt x="90" y="3"/>
                  </a:moveTo>
                  <a:cubicBezTo>
                    <a:pt x="118" y="6"/>
                    <a:pt x="142" y="24"/>
                    <a:pt x="153" y="49"/>
                  </a:cubicBezTo>
                  <a:cubicBezTo>
                    <a:pt x="164" y="75"/>
                    <a:pt x="161" y="104"/>
                    <a:pt x="145" y="127"/>
                  </a:cubicBezTo>
                  <a:cubicBezTo>
                    <a:pt x="128" y="149"/>
                    <a:pt x="101" y="161"/>
                    <a:pt x="74" y="158"/>
                  </a:cubicBezTo>
                  <a:cubicBezTo>
                    <a:pt x="46" y="155"/>
                    <a:pt x="22" y="137"/>
                    <a:pt x="11" y="112"/>
                  </a:cubicBezTo>
                  <a:cubicBezTo>
                    <a:pt x="0" y="87"/>
                    <a:pt x="3" y="57"/>
                    <a:pt x="19" y="35"/>
                  </a:cubicBezTo>
                  <a:cubicBezTo>
                    <a:pt x="36" y="12"/>
                    <a:pt x="63" y="0"/>
                    <a:pt x="90" y="3"/>
                  </a:cubicBezTo>
                  <a:close/>
                  <a:moveTo>
                    <a:pt x="61" y="65"/>
                  </a:moveTo>
                  <a:cubicBezTo>
                    <a:pt x="55" y="73"/>
                    <a:pt x="54" y="83"/>
                    <a:pt x="58" y="91"/>
                  </a:cubicBezTo>
                  <a:cubicBezTo>
                    <a:pt x="62" y="100"/>
                    <a:pt x="70" y="106"/>
                    <a:pt x="79" y="107"/>
                  </a:cubicBezTo>
                  <a:cubicBezTo>
                    <a:pt x="88" y="108"/>
                    <a:pt x="97" y="104"/>
                    <a:pt x="103" y="96"/>
                  </a:cubicBezTo>
                  <a:cubicBezTo>
                    <a:pt x="109" y="89"/>
                    <a:pt x="110" y="79"/>
                    <a:pt x="106" y="70"/>
                  </a:cubicBezTo>
                  <a:cubicBezTo>
                    <a:pt x="102" y="62"/>
                    <a:pt x="94" y="56"/>
                    <a:pt x="85" y="55"/>
                  </a:cubicBezTo>
                  <a:cubicBezTo>
                    <a:pt x="75" y="54"/>
                    <a:pt x="66" y="58"/>
                    <a:pt x="61" y="65"/>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5" name="Freeform 22"/>
            <p:cNvSpPr>
              <a:spLocks noEditPoints="1"/>
            </p:cNvSpPr>
            <p:nvPr/>
          </p:nvSpPr>
          <p:spPr bwMode="auto">
            <a:xfrm>
              <a:off x="8037513" y="2724151"/>
              <a:ext cx="1084263" cy="1090613"/>
            </a:xfrm>
            <a:custGeom>
              <a:avLst/>
              <a:gdLst>
                <a:gd name="T0" fmla="*/ 212 w 256"/>
                <a:gd name="T1" fmla="*/ 216 h 257"/>
                <a:gd name="T2" fmla="*/ 94 w 256"/>
                <a:gd name="T3" fmla="*/ 245 h 257"/>
                <a:gd name="T4" fmla="*/ 10 w 256"/>
                <a:gd name="T5" fmla="*/ 157 h 257"/>
                <a:gd name="T6" fmla="*/ 44 w 256"/>
                <a:gd name="T7" fmla="*/ 40 h 257"/>
                <a:gd name="T8" fmla="*/ 162 w 256"/>
                <a:gd name="T9" fmla="*/ 12 h 257"/>
                <a:gd name="T10" fmla="*/ 246 w 256"/>
                <a:gd name="T11" fmla="*/ 100 h 257"/>
                <a:gd name="T12" fmla="*/ 212 w 256"/>
                <a:gd name="T13" fmla="*/ 216 h 257"/>
                <a:gd name="T14" fmla="*/ 146 w 256"/>
                <a:gd name="T15" fmla="*/ 124 h 257"/>
                <a:gd name="T16" fmla="*/ 133 w 256"/>
                <a:gd name="T17" fmla="*/ 111 h 257"/>
                <a:gd name="T18" fmla="*/ 116 w 256"/>
                <a:gd name="T19" fmla="*/ 115 h 257"/>
                <a:gd name="T20" fmla="*/ 111 w 256"/>
                <a:gd name="T21" fmla="*/ 133 h 257"/>
                <a:gd name="T22" fmla="*/ 123 w 256"/>
                <a:gd name="T23" fmla="*/ 146 h 257"/>
                <a:gd name="T24" fmla="*/ 140 w 256"/>
                <a:gd name="T25" fmla="*/ 141 h 257"/>
                <a:gd name="T26" fmla="*/ 146 w 256"/>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7">
                  <a:moveTo>
                    <a:pt x="212" y="216"/>
                  </a:moveTo>
                  <a:cubicBezTo>
                    <a:pt x="180" y="246"/>
                    <a:pt x="135" y="257"/>
                    <a:pt x="94" y="245"/>
                  </a:cubicBezTo>
                  <a:cubicBezTo>
                    <a:pt x="52" y="233"/>
                    <a:pt x="20" y="199"/>
                    <a:pt x="10" y="157"/>
                  </a:cubicBezTo>
                  <a:cubicBezTo>
                    <a:pt x="0" y="115"/>
                    <a:pt x="13" y="70"/>
                    <a:pt x="44" y="40"/>
                  </a:cubicBezTo>
                  <a:cubicBezTo>
                    <a:pt x="76" y="10"/>
                    <a:pt x="121" y="0"/>
                    <a:pt x="162" y="12"/>
                  </a:cubicBezTo>
                  <a:cubicBezTo>
                    <a:pt x="204" y="24"/>
                    <a:pt x="236" y="58"/>
                    <a:pt x="246" y="100"/>
                  </a:cubicBezTo>
                  <a:cubicBezTo>
                    <a:pt x="256" y="142"/>
                    <a:pt x="243" y="186"/>
                    <a:pt x="212" y="216"/>
                  </a:cubicBezTo>
                  <a:close/>
                  <a:moveTo>
                    <a:pt x="146" y="124"/>
                  </a:moveTo>
                  <a:cubicBezTo>
                    <a:pt x="144" y="118"/>
                    <a:pt x="139" y="113"/>
                    <a:pt x="133" y="111"/>
                  </a:cubicBezTo>
                  <a:cubicBezTo>
                    <a:pt x="127" y="109"/>
                    <a:pt x="120" y="111"/>
                    <a:pt x="116" y="115"/>
                  </a:cubicBezTo>
                  <a:cubicBezTo>
                    <a:pt x="111" y="120"/>
                    <a:pt x="109" y="126"/>
                    <a:pt x="111" y="133"/>
                  </a:cubicBezTo>
                  <a:cubicBezTo>
                    <a:pt x="112" y="139"/>
                    <a:pt x="117" y="144"/>
                    <a:pt x="123" y="146"/>
                  </a:cubicBezTo>
                  <a:cubicBezTo>
                    <a:pt x="129" y="147"/>
                    <a:pt x="136" y="146"/>
                    <a:pt x="140" y="141"/>
                  </a:cubicBezTo>
                  <a:cubicBezTo>
                    <a:pt x="145" y="137"/>
                    <a:pt x="147" y="130"/>
                    <a:pt x="146" y="124"/>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6" name="Freeform 23"/>
            <p:cNvSpPr>
              <a:spLocks noEditPoints="1"/>
            </p:cNvSpPr>
            <p:nvPr/>
          </p:nvSpPr>
          <p:spPr bwMode="auto">
            <a:xfrm>
              <a:off x="8278813" y="958851"/>
              <a:ext cx="1508125" cy="1511300"/>
            </a:xfrm>
            <a:custGeom>
              <a:avLst/>
              <a:gdLst>
                <a:gd name="T0" fmla="*/ 295 w 356"/>
                <a:gd name="T1" fmla="*/ 57 h 356"/>
                <a:gd name="T2" fmla="*/ 341 w 356"/>
                <a:gd name="T3" fmla="*/ 219 h 356"/>
                <a:gd name="T4" fmla="*/ 223 w 356"/>
                <a:gd name="T5" fmla="*/ 340 h 356"/>
                <a:gd name="T6" fmla="*/ 61 w 356"/>
                <a:gd name="T7" fmla="*/ 298 h 356"/>
                <a:gd name="T8" fmla="*/ 15 w 356"/>
                <a:gd name="T9" fmla="*/ 136 h 356"/>
                <a:gd name="T10" fmla="*/ 132 w 356"/>
                <a:gd name="T11" fmla="*/ 16 h 356"/>
                <a:gd name="T12" fmla="*/ 295 w 356"/>
                <a:gd name="T13" fmla="*/ 57 h 356"/>
                <a:gd name="T14" fmla="*/ 142 w 356"/>
                <a:gd name="T15" fmla="*/ 51 h 356"/>
                <a:gd name="T16" fmla="*/ 50 w 356"/>
                <a:gd name="T17" fmla="*/ 145 h 356"/>
                <a:gd name="T18" fmla="*/ 86 w 356"/>
                <a:gd name="T19" fmla="*/ 272 h 356"/>
                <a:gd name="T20" fmla="*/ 214 w 356"/>
                <a:gd name="T21" fmla="*/ 305 h 356"/>
                <a:gd name="T22" fmla="*/ 306 w 356"/>
                <a:gd name="T23" fmla="*/ 210 h 356"/>
                <a:gd name="T24" fmla="*/ 270 w 356"/>
                <a:gd name="T25" fmla="*/ 83 h 356"/>
                <a:gd name="T26" fmla="*/ 142 w 356"/>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6" h="356">
                  <a:moveTo>
                    <a:pt x="295" y="57"/>
                  </a:moveTo>
                  <a:cubicBezTo>
                    <a:pt x="338" y="99"/>
                    <a:pt x="356" y="161"/>
                    <a:pt x="341" y="219"/>
                  </a:cubicBezTo>
                  <a:cubicBezTo>
                    <a:pt x="326" y="277"/>
                    <a:pt x="281" y="323"/>
                    <a:pt x="223" y="340"/>
                  </a:cubicBezTo>
                  <a:cubicBezTo>
                    <a:pt x="166" y="356"/>
                    <a:pt x="104" y="340"/>
                    <a:pt x="61" y="298"/>
                  </a:cubicBezTo>
                  <a:cubicBezTo>
                    <a:pt x="18" y="256"/>
                    <a:pt x="0" y="195"/>
                    <a:pt x="15" y="136"/>
                  </a:cubicBezTo>
                  <a:cubicBezTo>
                    <a:pt x="30" y="78"/>
                    <a:pt x="75" y="32"/>
                    <a:pt x="132" y="16"/>
                  </a:cubicBezTo>
                  <a:cubicBezTo>
                    <a:pt x="190" y="0"/>
                    <a:pt x="252" y="16"/>
                    <a:pt x="295" y="57"/>
                  </a:cubicBezTo>
                  <a:close/>
                  <a:moveTo>
                    <a:pt x="142" y="51"/>
                  </a:moveTo>
                  <a:cubicBezTo>
                    <a:pt x="97" y="64"/>
                    <a:pt x="62" y="100"/>
                    <a:pt x="50" y="145"/>
                  </a:cubicBezTo>
                  <a:cubicBezTo>
                    <a:pt x="38" y="191"/>
                    <a:pt x="52" y="239"/>
                    <a:pt x="86" y="272"/>
                  </a:cubicBezTo>
                  <a:cubicBezTo>
                    <a:pt x="120" y="305"/>
                    <a:pt x="168" y="318"/>
                    <a:pt x="214" y="305"/>
                  </a:cubicBezTo>
                  <a:cubicBezTo>
                    <a:pt x="259" y="292"/>
                    <a:pt x="294" y="256"/>
                    <a:pt x="306" y="210"/>
                  </a:cubicBezTo>
                  <a:cubicBezTo>
                    <a:pt x="317" y="165"/>
                    <a:pt x="304" y="116"/>
                    <a:pt x="270" y="83"/>
                  </a:cubicBezTo>
                  <a:cubicBezTo>
                    <a:pt x="236" y="50"/>
                    <a:pt x="187" y="38"/>
                    <a:pt x="142" y="51"/>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27" name="Freeform 24"/>
            <p:cNvSpPr>
              <a:spLocks noEditPoints="1"/>
            </p:cNvSpPr>
            <p:nvPr/>
          </p:nvSpPr>
          <p:spPr bwMode="auto">
            <a:xfrm>
              <a:off x="7262813" y="3649663"/>
              <a:ext cx="698500" cy="679450"/>
            </a:xfrm>
            <a:custGeom>
              <a:avLst/>
              <a:gdLst>
                <a:gd name="T0" fmla="*/ 91 w 165"/>
                <a:gd name="T1" fmla="*/ 3 h 160"/>
                <a:gd name="T2" fmla="*/ 154 w 165"/>
                <a:gd name="T3" fmla="*/ 48 h 160"/>
                <a:gd name="T4" fmla="*/ 145 w 165"/>
                <a:gd name="T5" fmla="*/ 126 h 160"/>
                <a:gd name="T6" fmla="*/ 74 w 165"/>
                <a:gd name="T7" fmla="*/ 157 h 160"/>
                <a:gd name="T8" fmla="*/ 12 w 165"/>
                <a:gd name="T9" fmla="*/ 111 h 160"/>
                <a:gd name="T10" fmla="*/ 20 w 165"/>
                <a:gd name="T11" fmla="*/ 34 h 160"/>
                <a:gd name="T12" fmla="*/ 91 w 165"/>
                <a:gd name="T13" fmla="*/ 3 h 160"/>
                <a:gd name="T14" fmla="*/ 34 w 165"/>
                <a:gd name="T15" fmla="*/ 44 h 160"/>
                <a:gd name="T16" fmla="*/ 28 w 165"/>
                <a:gd name="T17" fmla="*/ 104 h 160"/>
                <a:gd name="T18" fmla="*/ 76 w 165"/>
                <a:gd name="T19" fmla="*/ 139 h 160"/>
                <a:gd name="T20" fmla="*/ 131 w 165"/>
                <a:gd name="T21" fmla="*/ 115 h 160"/>
                <a:gd name="T22" fmla="*/ 138 w 165"/>
                <a:gd name="T23" fmla="*/ 56 h 160"/>
                <a:gd name="T24" fmla="*/ 89 w 165"/>
                <a:gd name="T25" fmla="*/ 20 h 160"/>
                <a:gd name="T26" fmla="*/ 34 w 165"/>
                <a:gd name="T27" fmla="*/ 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0">
                  <a:moveTo>
                    <a:pt x="91" y="3"/>
                  </a:moveTo>
                  <a:cubicBezTo>
                    <a:pt x="119" y="6"/>
                    <a:pt x="143" y="23"/>
                    <a:pt x="154" y="48"/>
                  </a:cubicBezTo>
                  <a:cubicBezTo>
                    <a:pt x="165" y="74"/>
                    <a:pt x="162" y="103"/>
                    <a:pt x="145" y="126"/>
                  </a:cubicBezTo>
                  <a:cubicBezTo>
                    <a:pt x="129" y="148"/>
                    <a:pt x="102" y="160"/>
                    <a:pt x="74" y="157"/>
                  </a:cubicBezTo>
                  <a:cubicBezTo>
                    <a:pt x="47" y="154"/>
                    <a:pt x="23" y="137"/>
                    <a:pt x="12" y="111"/>
                  </a:cubicBezTo>
                  <a:cubicBezTo>
                    <a:pt x="0" y="86"/>
                    <a:pt x="4" y="56"/>
                    <a:pt x="20" y="34"/>
                  </a:cubicBezTo>
                  <a:cubicBezTo>
                    <a:pt x="36" y="11"/>
                    <a:pt x="63" y="0"/>
                    <a:pt x="91" y="3"/>
                  </a:cubicBezTo>
                  <a:close/>
                  <a:moveTo>
                    <a:pt x="34" y="44"/>
                  </a:moveTo>
                  <a:cubicBezTo>
                    <a:pt x="22" y="62"/>
                    <a:pt x="19" y="84"/>
                    <a:pt x="28" y="104"/>
                  </a:cubicBezTo>
                  <a:cubicBezTo>
                    <a:pt x="36" y="124"/>
                    <a:pt x="55" y="137"/>
                    <a:pt x="76" y="139"/>
                  </a:cubicBezTo>
                  <a:cubicBezTo>
                    <a:pt x="97" y="142"/>
                    <a:pt x="118" y="133"/>
                    <a:pt x="131" y="115"/>
                  </a:cubicBezTo>
                  <a:cubicBezTo>
                    <a:pt x="144" y="98"/>
                    <a:pt x="146" y="75"/>
                    <a:pt x="138" y="56"/>
                  </a:cubicBezTo>
                  <a:cubicBezTo>
                    <a:pt x="129" y="36"/>
                    <a:pt x="110" y="22"/>
                    <a:pt x="89" y="20"/>
                  </a:cubicBezTo>
                  <a:cubicBezTo>
                    <a:pt x="68" y="18"/>
                    <a:pt x="47" y="27"/>
                    <a:pt x="34" y="44"/>
                  </a:cubicBezTo>
                  <a:close/>
                </a:path>
              </a:pathLst>
            </a:custGeom>
            <a:noFill/>
            <a:ln w="25400"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grpSp>
      <p:sp>
        <p:nvSpPr>
          <p:cNvPr id="32" name="ZoneTexte 31"/>
          <p:cNvSpPr txBox="1"/>
          <p:nvPr/>
        </p:nvSpPr>
        <p:spPr>
          <a:xfrm>
            <a:off x="309091" y="2477179"/>
            <a:ext cx="6596533" cy="707886"/>
          </a:xfrm>
          <a:prstGeom prst="rect">
            <a:avLst/>
          </a:prstGeom>
          <a:gradFill flip="none" rotWithShape="1">
            <a:gsLst>
              <a:gs pos="0">
                <a:srgbClr val="14091F"/>
              </a:gs>
              <a:gs pos="0">
                <a:schemeClr val="tx1"/>
              </a:gs>
              <a:gs pos="100000">
                <a:srgbClr val="28113D">
                  <a:alpha val="0"/>
                </a:srgbClr>
              </a:gs>
            </a:gsLst>
            <a:lin ang="5400000" scaled="1"/>
            <a:tileRect/>
          </a:gradFill>
        </p:spPr>
        <p:txBody>
          <a:bodyPr wrap="square" rtlCol="0">
            <a:spAutoFit/>
          </a:bodyPr>
          <a:lstStyle/>
          <a:p>
            <a:pPr marL="342900" indent="-342900">
              <a:buFont typeface="Arial" panose="020B0604020202020204" pitchFamily="34" charset="0"/>
              <a:buChar char="•"/>
            </a:pPr>
            <a:r>
              <a:rPr lang="fr-FR" sz="2000" dirty="0" smtClean="0">
                <a:solidFill>
                  <a:schemeClr val="bg1"/>
                </a:solidFill>
                <a:latin typeface="Rakesly Bk" panose="020B0506030202020204" pitchFamily="34" charset="0"/>
              </a:rPr>
              <a:t>Intensifier les efforts pour une meilleure coordination entre les ministères de l’économie et de la santé;</a:t>
            </a:r>
          </a:p>
        </p:txBody>
      </p:sp>
      <p:sp>
        <p:nvSpPr>
          <p:cNvPr id="33" name="ZoneTexte 32"/>
          <p:cNvSpPr txBox="1"/>
          <p:nvPr/>
        </p:nvSpPr>
        <p:spPr>
          <a:xfrm>
            <a:off x="309092" y="3499108"/>
            <a:ext cx="6501282" cy="707886"/>
          </a:xfrm>
          <a:prstGeom prst="rect">
            <a:avLst/>
          </a:prstGeom>
          <a:noFill/>
        </p:spPr>
        <p:txBody>
          <a:bodyPr wrap="square" rtlCol="0">
            <a:spAutoFit/>
          </a:bodyPr>
          <a:lstStyle/>
          <a:p>
            <a:pPr marL="342900" lvl="0" indent="-342900">
              <a:buFont typeface="Arial" panose="020B0604020202020204" pitchFamily="34" charset="0"/>
              <a:buChar char="•"/>
            </a:pPr>
            <a:r>
              <a:rPr lang="fr-FR" sz="2000" dirty="0">
                <a:solidFill>
                  <a:prstClr val="white"/>
                </a:solidFill>
                <a:latin typeface="Rakesly Bk" panose="020B0506030202020204" pitchFamily="34" charset="0"/>
              </a:rPr>
              <a:t>Souligner l’importance de l’investissement dans la santé</a:t>
            </a:r>
            <a:r>
              <a:rPr lang="fr-FR" sz="2000" dirty="0" smtClean="0">
                <a:solidFill>
                  <a:prstClr val="white"/>
                </a:solidFill>
                <a:latin typeface="Rakesly Bk" panose="020B0506030202020204" pitchFamily="34" charset="0"/>
              </a:rPr>
              <a:t>;</a:t>
            </a:r>
          </a:p>
        </p:txBody>
      </p:sp>
      <p:sp>
        <p:nvSpPr>
          <p:cNvPr id="34" name="ZoneTexte 33"/>
          <p:cNvSpPr txBox="1"/>
          <p:nvPr/>
        </p:nvSpPr>
        <p:spPr>
          <a:xfrm>
            <a:off x="309091" y="4274810"/>
            <a:ext cx="6596533" cy="707886"/>
          </a:xfrm>
          <a:prstGeom prst="rect">
            <a:avLst/>
          </a:prstGeom>
          <a:noFill/>
        </p:spPr>
        <p:txBody>
          <a:bodyPr wrap="square" rtlCol="0">
            <a:spAutoFit/>
          </a:bodyPr>
          <a:lstStyle/>
          <a:p>
            <a:pPr marL="342900" lvl="0" indent="-342900">
              <a:buFont typeface="Arial" panose="020B0604020202020204" pitchFamily="34" charset="0"/>
              <a:buChar char="•"/>
            </a:pPr>
            <a:r>
              <a:rPr lang="fr-FR" sz="2000" dirty="0">
                <a:solidFill>
                  <a:prstClr val="white"/>
                </a:solidFill>
                <a:latin typeface="Rakesly Bk" panose="020B0506030202020204" pitchFamily="34" charset="0"/>
              </a:rPr>
              <a:t>Étudier les possibilités de mobilisation des ressources domestiques pour une amélioration de la santé;</a:t>
            </a:r>
          </a:p>
        </p:txBody>
      </p:sp>
      <p:sp>
        <p:nvSpPr>
          <p:cNvPr id="35" name="ZoneTexte 34"/>
          <p:cNvSpPr txBox="1"/>
          <p:nvPr/>
        </p:nvSpPr>
        <p:spPr>
          <a:xfrm>
            <a:off x="321969" y="5344281"/>
            <a:ext cx="6488405" cy="707886"/>
          </a:xfrm>
          <a:prstGeom prst="rect">
            <a:avLst/>
          </a:prstGeom>
          <a:noFill/>
        </p:spPr>
        <p:txBody>
          <a:bodyPr wrap="square" rtlCol="0">
            <a:spAutoFit/>
          </a:bodyPr>
          <a:lstStyle/>
          <a:p>
            <a:pPr marL="342900" indent="-342900">
              <a:buFont typeface="Arial" panose="020B0604020202020204" pitchFamily="34" charset="0"/>
              <a:buChar char="•"/>
            </a:pPr>
            <a:r>
              <a:rPr lang="fr-FR" sz="2000" dirty="0" smtClean="0">
                <a:solidFill>
                  <a:schemeClr val="bg1"/>
                </a:solidFill>
                <a:latin typeface="Rakesly Bk" panose="020B0506030202020204" pitchFamily="34" charset="0"/>
              </a:rPr>
              <a:t>Renforcer les systèmes et procédures de gestion des finances publiques pour une meilleure santé</a:t>
            </a:r>
          </a:p>
        </p:txBody>
      </p:sp>
      <p:grpSp>
        <p:nvGrpSpPr>
          <p:cNvPr id="29" name="Groupe 28"/>
          <p:cNvGrpSpPr/>
          <p:nvPr/>
        </p:nvGrpSpPr>
        <p:grpSpPr>
          <a:xfrm>
            <a:off x="992" y="6139086"/>
            <a:ext cx="12191008" cy="746974"/>
            <a:chOff x="5440582" y="3090930"/>
            <a:chExt cx="6721367" cy="360608"/>
          </a:xfrm>
        </p:grpSpPr>
        <p:sp>
          <p:nvSpPr>
            <p:cNvPr id="30" name="Rectangle 29"/>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2" name="Freeform: Shape 30"/>
          <p:cNvSpPr/>
          <p:nvPr/>
        </p:nvSpPr>
        <p:spPr bwMode="auto">
          <a:xfrm rot="5713468" flipH="1">
            <a:off x="1070243" y="-428342"/>
            <a:ext cx="1335794" cy="2274554"/>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a:gradFill flip="none" rotWithShape="1">
            <a:gsLst>
              <a:gs pos="0">
                <a:srgbClr val="FFC000"/>
              </a:gs>
              <a:gs pos="100000">
                <a:srgbClr val="28113D">
                  <a:alpha val="0"/>
                </a:srgbClr>
              </a:gs>
            </a:gsLst>
            <a:lin ang="0" scaled="1"/>
            <a:tileRect/>
          </a:gradFill>
          <a:ln w="635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352931084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a typeface="Calibri" panose="020F0502020204030204" pitchFamily="34" charset="0"/>
                <a:cs typeface="Times New Roman" panose="02020603050405020304" pitchFamily="18" charset="0"/>
              </a:rPr>
              <a:t>(ii). Cinq </a:t>
            </a:r>
            <a:r>
              <a:rPr lang="fr-FR" sz="3200" b="1" dirty="0">
                <a:solidFill>
                  <a:srgbClr val="00B0F0"/>
                </a:solidFill>
                <a:latin typeface="Calibri" panose="020F0502020204030204" pitchFamily="34" charset="0"/>
                <a:ea typeface="Calibri" panose="020F0502020204030204" pitchFamily="34" charset="0"/>
                <a:cs typeface="Times New Roman" panose="02020603050405020304" pitchFamily="18" charset="0"/>
              </a:rPr>
              <a:t>principaux </a:t>
            </a:r>
            <a:r>
              <a:rPr lang="fr-FR" sz="3200" b="1" dirty="0" smtClean="0">
                <a:solidFill>
                  <a:srgbClr val="00B0F0"/>
                </a:solidFill>
                <a:ea typeface="Calibri" panose="020F0502020204030204" pitchFamily="34" charset="0"/>
                <a:cs typeface="Times New Roman" panose="02020603050405020304" pitchFamily="18" charset="0"/>
              </a:rPr>
              <a:t>défis:</a:t>
            </a:r>
            <a:r>
              <a:rPr lang="fr-FR" sz="3200" b="1" dirty="0" smtClean="0">
                <a:solidFill>
                  <a:prstClr val="black"/>
                </a:solidFill>
                <a:ea typeface="Calibri" panose="020F0502020204030204" pitchFamily="34" charset="0"/>
                <a:cs typeface="Times New Roman" panose="02020603050405020304" pitchFamily="18" charset="0"/>
              </a:rPr>
              <a:t> </a:t>
            </a:r>
            <a:endParaRPr lang="fr-FR" sz="3200" b="1" dirty="0">
              <a:solidFill>
                <a:prstClr val="black"/>
              </a:solidFill>
            </a:endParaRPr>
          </a:p>
        </p:txBody>
      </p:sp>
      <p:sp>
        <p:nvSpPr>
          <p:cNvPr id="7" name="ZoneTexte 6"/>
          <p:cNvSpPr txBox="1"/>
          <p:nvPr/>
        </p:nvSpPr>
        <p:spPr>
          <a:xfrm>
            <a:off x="644313" y="2348462"/>
            <a:ext cx="11134335" cy="430887"/>
          </a:xfrm>
          <a:prstGeom prst="rect">
            <a:avLst/>
          </a:prstGeom>
          <a:noFill/>
        </p:spPr>
        <p:txBody>
          <a:bodyPr wrap="square" rtlCol="0">
            <a:spAutoFit/>
          </a:bodyPr>
          <a:lstStyle/>
          <a:p>
            <a:pPr algn="just" fontAlgn="base">
              <a:spcBef>
                <a:spcPct val="0"/>
              </a:spcBef>
              <a:spcAft>
                <a:spcPct val="0"/>
              </a:spcAft>
            </a:pPr>
            <a:endParaRPr lang="fr-FR" sz="2200" dirty="0">
              <a:solidFill>
                <a:prstClr val="black"/>
              </a:solidFill>
              <a:latin typeface="Myrad pro"/>
            </a:endParaRPr>
          </a:p>
        </p:txBody>
      </p:sp>
      <p:sp>
        <p:nvSpPr>
          <p:cNvPr id="8" name="Rectangle 7"/>
          <p:cNvSpPr/>
          <p:nvPr/>
        </p:nvSpPr>
        <p:spPr>
          <a:xfrm>
            <a:off x="472249" y="1125971"/>
            <a:ext cx="11643551" cy="523220"/>
          </a:xfrm>
          <a:prstGeom prst="rect">
            <a:avLst/>
          </a:prstGeom>
          <a:solidFill>
            <a:srgbClr val="7030A0"/>
          </a:solidFill>
        </p:spPr>
        <p:txBody>
          <a:bodyPr wrap="square">
            <a:spAutoFit/>
          </a:bodyPr>
          <a:lstStyle/>
          <a:p>
            <a:pPr lvl="0" algn="just" fontAlgn="base">
              <a:spcBef>
                <a:spcPct val="0"/>
              </a:spcBef>
              <a:spcAft>
                <a:spcPct val="0"/>
              </a:spcAft>
            </a:pPr>
            <a:r>
              <a:rPr lang="fr-FR" sz="2800" b="1" i="1" dirty="0" smtClean="0">
                <a:solidFill>
                  <a:schemeClr val="bg1"/>
                </a:solidFill>
              </a:rPr>
              <a:t>2.L’étroitesse </a:t>
            </a:r>
            <a:r>
              <a:rPr lang="fr-FR" sz="2800" b="1" i="1" dirty="0">
                <a:solidFill>
                  <a:schemeClr val="bg1"/>
                </a:solidFill>
              </a:rPr>
              <a:t>de l’assiette fiscale</a:t>
            </a:r>
            <a:endParaRPr lang="fr-FR" sz="2800" b="1" dirty="0">
              <a:solidFill>
                <a:schemeClr val="bg1"/>
              </a:solidFill>
              <a:latin typeface="Myrad pro"/>
            </a:endParaRPr>
          </a:p>
        </p:txBody>
      </p:sp>
      <p:sp>
        <p:nvSpPr>
          <p:cNvPr id="11" name="ZoneTexte 10"/>
          <p:cNvSpPr txBox="1"/>
          <p:nvPr/>
        </p:nvSpPr>
        <p:spPr>
          <a:xfrm>
            <a:off x="332370" y="1878947"/>
            <a:ext cx="11654843" cy="4524315"/>
          </a:xfrm>
          <a:prstGeom prst="rect">
            <a:avLst/>
          </a:prstGeom>
          <a:noFill/>
        </p:spPr>
        <p:txBody>
          <a:bodyPr wrap="square" rtlCol="0">
            <a:spAutoFit/>
          </a:bodyPr>
          <a:lstStyle/>
          <a:p>
            <a:pPr algn="just"/>
            <a:r>
              <a:rPr lang="fr-FR" sz="3200" dirty="0"/>
              <a:t>La fiscalité togolaise est caractérisée par une forte concentration fiscale. Sur une population fiscale </a:t>
            </a:r>
            <a:r>
              <a:rPr lang="fr-FR" sz="3200" dirty="0" smtClean="0"/>
              <a:t>estimée </a:t>
            </a:r>
            <a:r>
              <a:rPr lang="fr-FR" sz="3200" dirty="0"/>
              <a:t>en </a:t>
            </a:r>
            <a:r>
              <a:rPr lang="fr-FR" sz="3200" dirty="0" smtClean="0"/>
              <a:t>2012 </a:t>
            </a:r>
            <a:r>
              <a:rPr lang="fr-FR" sz="3200" dirty="0"/>
              <a:t>à 26.226 entreprises, seules 2,5% soit 672 grandes entreprises paient plus de 90% des recettes globales. </a:t>
            </a:r>
            <a:endParaRPr lang="fr-FR" sz="3200" dirty="0" smtClean="0"/>
          </a:p>
          <a:p>
            <a:pPr algn="just"/>
            <a:endParaRPr lang="fr-FR" sz="3200" dirty="0"/>
          </a:p>
          <a:p>
            <a:pPr algn="just"/>
            <a:r>
              <a:rPr lang="fr-FR" sz="3200" dirty="0" smtClean="0"/>
              <a:t>Parmi </a:t>
            </a:r>
            <a:r>
              <a:rPr lang="fr-FR" sz="3200" dirty="0"/>
              <a:t>les petites entreprises </a:t>
            </a:r>
            <a:r>
              <a:rPr lang="fr-FR" sz="3200" dirty="0" smtClean="0"/>
              <a:t>enregistrées, </a:t>
            </a:r>
            <a:r>
              <a:rPr lang="fr-FR" sz="3200" dirty="0"/>
              <a:t>93,5% </a:t>
            </a:r>
            <a:r>
              <a:rPr lang="fr-FR" sz="3200" dirty="0" smtClean="0"/>
              <a:t>paient </a:t>
            </a:r>
            <a:r>
              <a:rPr lang="fr-FR" sz="3200" dirty="0"/>
              <a:t>8% des recettes globales. L’identification et l’immatriculation systématique des contribuables par le NIF sont également rendues difficiles par un  tissu fiscal  érodé en raison de la prépondérance </a:t>
            </a:r>
            <a:r>
              <a:rPr lang="fr-FR" sz="3200" dirty="0" smtClean="0"/>
              <a:t>du </a:t>
            </a:r>
            <a:r>
              <a:rPr lang="fr-FR" sz="3200" dirty="0"/>
              <a:t>secteur informel.</a:t>
            </a:r>
          </a:p>
        </p:txBody>
      </p:sp>
    </p:spTree>
    <p:extLst>
      <p:ext uri="{BB962C8B-B14F-4D97-AF65-F5344CB8AC3E}">
        <p14:creationId xmlns:p14="http://schemas.microsoft.com/office/powerpoint/2010/main" val="1503704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a typeface="Calibri" panose="020F0502020204030204" pitchFamily="34" charset="0"/>
                <a:cs typeface="Times New Roman" panose="02020603050405020304" pitchFamily="18" charset="0"/>
              </a:rPr>
              <a:t>(ii). Cinq </a:t>
            </a:r>
            <a:r>
              <a:rPr lang="fr-FR" sz="3200" b="1" dirty="0">
                <a:solidFill>
                  <a:srgbClr val="00B0F0"/>
                </a:solidFill>
                <a:latin typeface="Calibri" panose="020F0502020204030204" pitchFamily="34" charset="0"/>
                <a:ea typeface="Calibri" panose="020F0502020204030204" pitchFamily="34" charset="0"/>
                <a:cs typeface="Times New Roman" panose="02020603050405020304" pitchFamily="18" charset="0"/>
              </a:rPr>
              <a:t>principaux </a:t>
            </a:r>
            <a:r>
              <a:rPr lang="fr-FR" sz="3200" b="1" dirty="0" smtClean="0">
                <a:solidFill>
                  <a:srgbClr val="00B0F0"/>
                </a:solidFill>
                <a:ea typeface="Calibri" panose="020F0502020204030204" pitchFamily="34" charset="0"/>
                <a:cs typeface="Times New Roman" panose="02020603050405020304" pitchFamily="18" charset="0"/>
              </a:rPr>
              <a:t>défis:</a:t>
            </a:r>
            <a:r>
              <a:rPr lang="fr-FR" sz="3200" b="1" dirty="0" smtClean="0">
                <a:solidFill>
                  <a:prstClr val="black"/>
                </a:solidFill>
                <a:ea typeface="Calibri" panose="020F0502020204030204" pitchFamily="34" charset="0"/>
                <a:cs typeface="Times New Roman" panose="02020603050405020304" pitchFamily="18" charset="0"/>
              </a:rPr>
              <a:t> </a:t>
            </a:r>
            <a:endParaRPr lang="fr-FR" sz="3200" b="1" dirty="0">
              <a:solidFill>
                <a:prstClr val="black"/>
              </a:solidFill>
            </a:endParaRPr>
          </a:p>
        </p:txBody>
      </p:sp>
      <p:sp>
        <p:nvSpPr>
          <p:cNvPr id="7" name="ZoneTexte 6"/>
          <p:cNvSpPr txBox="1"/>
          <p:nvPr/>
        </p:nvSpPr>
        <p:spPr>
          <a:xfrm>
            <a:off x="644313" y="2348462"/>
            <a:ext cx="11134335" cy="430887"/>
          </a:xfrm>
          <a:prstGeom prst="rect">
            <a:avLst/>
          </a:prstGeom>
          <a:noFill/>
        </p:spPr>
        <p:txBody>
          <a:bodyPr wrap="square" rtlCol="0">
            <a:spAutoFit/>
          </a:bodyPr>
          <a:lstStyle/>
          <a:p>
            <a:pPr algn="just" fontAlgn="base">
              <a:spcBef>
                <a:spcPct val="0"/>
              </a:spcBef>
              <a:spcAft>
                <a:spcPct val="0"/>
              </a:spcAft>
            </a:pPr>
            <a:endParaRPr lang="fr-FR" sz="2200" dirty="0">
              <a:solidFill>
                <a:prstClr val="black"/>
              </a:solidFill>
              <a:latin typeface="Myrad pro"/>
            </a:endParaRPr>
          </a:p>
        </p:txBody>
      </p:sp>
      <p:sp>
        <p:nvSpPr>
          <p:cNvPr id="8" name="Rectangle 7"/>
          <p:cNvSpPr/>
          <p:nvPr/>
        </p:nvSpPr>
        <p:spPr>
          <a:xfrm>
            <a:off x="472249" y="890296"/>
            <a:ext cx="11643551" cy="523220"/>
          </a:xfrm>
          <a:prstGeom prst="rect">
            <a:avLst/>
          </a:prstGeom>
          <a:solidFill>
            <a:srgbClr val="7030A0"/>
          </a:solidFill>
        </p:spPr>
        <p:txBody>
          <a:bodyPr wrap="square">
            <a:spAutoFit/>
          </a:bodyPr>
          <a:lstStyle/>
          <a:p>
            <a:pPr algn="just" fontAlgn="base">
              <a:spcBef>
                <a:spcPct val="0"/>
              </a:spcBef>
              <a:spcAft>
                <a:spcPct val="0"/>
              </a:spcAft>
            </a:pPr>
            <a:r>
              <a:rPr lang="fr-FR" sz="2800" b="1" i="1" dirty="0" smtClean="0">
                <a:solidFill>
                  <a:schemeClr val="bg1"/>
                </a:solidFill>
              </a:rPr>
              <a:t>3. </a:t>
            </a:r>
            <a:r>
              <a:rPr lang="fr-FR" sz="2800" b="1" i="1" dirty="0">
                <a:solidFill>
                  <a:schemeClr val="bg1"/>
                </a:solidFill>
              </a:rPr>
              <a:t>Une législation fiscale </a:t>
            </a:r>
            <a:r>
              <a:rPr lang="fr-FR" sz="2800" b="1" i="1" dirty="0" smtClean="0">
                <a:solidFill>
                  <a:schemeClr val="bg1"/>
                </a:solidFill>
              </a:rPr>
              <a:t>complexe</a:t>
            </a:r>
            <a:endParaRPr lang="fr-FR" sz="2800" b="1" dirty="0">
              <a:solidFill>
                <a:schemeClr val="bg1"/>
              </a:solidFill>
            </a:endParaRPr>
          </a:p>
        </p:txBody>
      </p:sp>
      <p:sp>
        <p:nvSpPr>
          <p:cNvPr id="11" name="ZoneTexte 10"/>
          <p:cNvSpPr txBox="1"/>
          <p:nvPr/>
        </p:nvSpPr>
        <p:spPr>
          <a:xfrm>
            <a:off x="332370" y="1643272"/>
            <a:ext cx="11654843" cy="1951496"/>
          </a:xfrm>
          <a:prstGeom prst="rect">
            <a:avLst/>
          </a:prstGeom>
          <a:noFill/>
        </p:spPr>
        <p:txBody>
          <a:bodyPr wrap="square" rtlCol="0">
            <a:spAutoFit/>
          </a:bodyPr>
          <a:lstStyle/>
          <a:p>
            <a:pPr>
              <a:lnSpc>
                <a:spcPct val="150000"/>
              </a:lnSpc>
              <a:spcAft>
                <a:spcPts val="800"/>
              </a:spcAft>
            </a:pPr>
            <a:r>
              <a:rPr lang="fr-FR" sz="2800" dirty="0">
                <a:solidFill>
                  <a:prstClr val="black"/>
                </a:solidFill>
                <a:latin typeface="Myrad pro"/>
              </a:rPr>
              <a:t>La complexité de la législation et le manque de documentation à la disposition du contribuable constituent des handicaps évidents pour promouvoir le respect des obligations fiscales</a:t>
            </a:r>
            <a:r>
              <a:rPr lang="fr-FR" sz="2800" dirty="0" smtClean="0">
                <a:solidFill>
                  <a:prstClr val="black"/>
                </a:solidFill>
                <a:latin typeface="Myrad pro"/>
              </a:rPr>
              <a:t>.</a:t>
            </a:r>
            <a:endParaRPr lang="fr-FR" sz="2800" dirty="0">
              <a:solidFill>
                <a:prstClr val="black"/>
              </a:solidFill>
              <a:latin typeface="Myrad pro"/>
            </a:endParaRPr>
          </a:p>
        </p:txBody>
      </p:sp>
      <p:sp>
        <p:nvSpPr>
          <p:cNvPr id="9" name="Rectangle 8"/>
          <p:cNvSpPr/>
          <p:nvPr/>
        </p:nvSpPr>
        <p:spPr>
          <a:xfrm>
            <a:off x="472249" y="3795381"/>
            <a:ext cx="11643551" cy="954107"/>
          </a:xfrm>
          <a:prstGeom prst="rect">
            <a:avLst/>
          </a:prstGeom>
          <a:solidFill>
            <a:srgbClr val="7030A0"/>
          </a:solidFill>
        </p:spPr>
        <p:txBody>
          <a:bodyPr wrap="square">
            <a:spAutoFit/>
          </a:bodyPr>
          <a:lstStyle/>
          <a:p>
            <a:pPr algn="just" fontAlgn="base">
              <a:spcBef>
                <a:spcPct val="0"/>
              </a:spcBef>
              <a:spcAft>
                <a:spcPct val="0"/>
              </a:spcAft>
            </a:pPr>
            <a:r>
              <a:rPr lang="fr-FR" sz="2800" b="1" i="1" dirty="0">
                <a:solidFill>
                  <a:schemeClr val="bg1"/>
                </a:solidFill>
              </a:rPr>
              <a:t>4. Une base d’imposition érodée </a:t>
            </a:r>
            <a:r>
              <a:rPr lang="fr-FR" sz="2800" b="1" i="1" dirty="0" smtClean="0">
                <a:solidFill>
                  <a:schemeClr val="bg1"/>
                </a:solidFill>
              </a:rPr>
              <a:t>par une </a:t>
            </a:r>
            <a:r>
              <a:rPr lang="fr-FR" sz="2800" b="1" i="1" dirty="0">
                <a:solidFill>
                  <a:schemeClr val="bg1"/>
                </a:solidFill>
              </a:rPr>
              <a:t>multitude d’exonérations et de régimes dérogatoires</a:t>
            </a:r>
          </a:p>
        </p:txBody>
      </p:sp>
      <p:sp>
        <p:nvSpPr>
          <p:cNvPr id="4" name="ZoneTexte 3"/>
          <p:cNvSpPr txBox="1"/>
          <p:nvPr/>
        </p:nvSpPr>
        <p:spPr>
          <a:xfrm>
            <a:off x="548449" y="5010150"/>
            <a:ext cx="11438764" cy="954107"/>
          </a:xfrm>
          <a:prstGeom prst="rect">
            <a:avLst/>
          </a:prstGeom>
          <a:noFill/>
        </p:spPr>
        <p:txBody>
          <a:bodyPr wrap="square" rtlCol="0">
            <a:spAutoFit/>
          </a:bodyPr>
          <a:lstStyle/>
          <a:p>
            <a:r>
              <a:rPr lang="fr-FR" sz="2800" dirty="0">
                <a:solidFill>
                  <a:prstClr val="black"/>
                </a:solidFill>
                <a:latin typeface="Myrad pro"/>
              </a:rPr>
              <a:t>Le système fiscal actuel comporte </a:t>
            </a:r>
            <a:r>
              <a:rPr lang="fr-FR" sz="2800" dirty="0" smtClean="0">
                <a:solidFill>
                  <a:prstClr val="black"/>
                </a:solidFill>
                <a:latin typeface="Myrad pro"/>
              </a:rPr>
              <a:t>beaucoup </a:t>
            </a:r>
            <a:r>
              <a:rPr lang="fr-FR" sz="2800" dirty="0">
                <a:solidFill>
                  <a:prstClr val="black"/>
                </a:solidFill>
                <a:latin typeface="Myrad pro"/>
              </a:rPr>
              <a:t>d’exonérations sur des produits et des exonérations accordées à plusieurs types </a:t>
            </a:r>
            <a:r>
              <a:rPr lang="fr-FR" sz="2800" dirty="0" smtClean="0">
                <a:solidFill>
                  <a:prstClr val="black"/>
                </a:solidFill>
                <a:latin typeface="Myrad pro"/>
              </a:rPr>
              <a:t>d’acteurs.</a:t>
            </a:r>
            <a:endParaRPr lang="fr-FR" sz="2800" dirty="0">
              <a:solidFill>
                <a:prstClr val="black"/>
              </a:solidFill>
              <a:latin typeface="Myrad pro"/>
            </a:endParaRPr>
          </a:p>
        </p:txBody>
      </p:sp>
    </p:spTree>
    <p:extLst>
      <p:ext uri="{BB962C8B-B14F-4D97-AF65-F5344CB8AC3E}">
        <p14:creationId xmlns:p14="http://schemas.microsoft.com/office/powerpoint/2010/main" val="1817730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ZoneTexte 2"/>
          <p:cNvSpPr txBox="1"/>
          <p:nvPr/>
        </p:nvSpPr>
        <p:spPr>
          <a:xfrm>
            <a:off x="548449" y="185026"/>
            <a:ext cx="11438764" cy="584775"/>
          </a:xfrm>
          <a:prstGeom prst="rect">
            <a:avLst/>
          </a:prstGeom>
          <a:noFill/>
        </p:spPr>
        <p:txBody>
          <a:bodyPr wrap="square" rtlCol="0">
            <a:spAutoFit/>
          </a:bodyPr>
          <a:lstStyle/>
          <a:p>
            <a:r>
              <a:rPr lang="fr-FR" sz="3200" b="1" dirty="0" smtClean="0">
                <a:solidFill>
                  <a:srgbClr val="00B0F0"/>
                </a:solidFill>
                <a:ea typeface="Calibri" panose="020F0502020204030204" pitchFamily="34" charset="0"/>
                <a:cs typeface="Times New Roman" panose="02020603050405020304" pitchFamily="18" charset="0"/>
              </a:rPr>
              <a:t>(ii). Cinq </a:t>
            </a:r>
            <a:r>
              <a:rPr lang="fr-FR" sz="3200" b="1" dirty="0">
                <a:solidFill>
                  <a:srgbClr val="00B0F0"/>
                </a:solidFill>
                <a:latin typeface="Calibri" panose="020F0502020204030204" pitchFamily="34" charset="0"/>
                <a:ea typeface="Calibri" panose="020F0502020204030204" pitchFamily="34" charset="0"/>
                <a:cs typeface="Times New Roman" panose="02020603050405020304" pitchFamily="18" charset="0"/>
              </a:rPr>
              <a:t>principaux</a:t>
            </a:r>
            <a:r>
              <a:rPr lang="fr-FR" sz="3200" b="1" dirty="0" smtClean="0">
                <a:solidFill>
                  <a:srgbClr val="00B0F0"/>
                </a:solidFill>
                <a:ea typeface="Calibri" panose="020F0502020204030204" pitchFamily="34" charset="0"/>
                <a:cs typeface="Times New Roman" panose="02020603050405020304" pitchFamily="18" charset="0"/>
              </a:rPr>
              <a:t> défis:</a:t>
            </a:r>
            <a:r>
              <a:rPr lang="fr-FR" sz="3200" b="1" dirty="0" smtClean="0">
                <a:solidFill>
                  <a:prstClr val="black"/>
                </a:solidFill>
                <a:ea typeface="Calibri" panose="020F0502020204030204" pitchFamily="34" charset="0"/>
                <a:cs typeface="Times New Roman" panose="02020603050405020304" pitchFamily="18" charset="0"/>
              </a:rPr>
              <a:t> </a:t>
            </a:r>
            <a:endParaRPr lang="fr-FR" sz="3200" b="1" dirty="0">
              <a:solidFill>
                <a:prstClr val="black"/>
              </a:solidFill>
            </a:endParaRPr>
          </a:p>
        </p:txBody>
      </p:sp>
      <p:sp>
        <p:nvSpPr>
          <p:cNvPr id="7" name="ZoneTexte 6"/>
          <p:cNvSpPr txBox="1"/>
          <p:nvPr/>
        </p:nvSpPr>
        <p:spPr>
          <a:xfrm>
            <a:off x="644313" y="2348462"/>
            <a:ext cx="11134335" cy="430887"/>
          </a:xfrm>
          <a:prstGeom prst="rect">
            <a:avLst/>
          </a:prstGeom>
          <a:noFill/>
        </p:spPr>
        <p:txBody>
          <a:bodyPr wrap="square" rtlCol="0">
            <a:spAutoFit/>
          </a:bodyPr>
          <a:lstStyle/>
          <a:p>
            <a:pPr algn="just" fontAlgn="base">
              <a:spcBef>
                <a:spcPct val="0"/>
              </a:spcBef>
              <a:spcAft>
                <a:spcPct val="0"/>
              </a:spcAft>
            </a:pPr>
            <a:endParaRPr lang="fr-FR" sz="2200" dirty="0">
              <a:solidFill>
                <a:prstClr val="black"/>
              </a:solidFill>
              <a:latin typeface="Myrad pro"/>
            </a:endParaRPr>
          </a:p>
        </p:txBody>
      </p:sp>
      <p:sp>
        <p:nvSpPr>
          <p:cNvPr id="8" name="Rectangle 7"/>
          <p:cNvSpPr/>
          <p:nvPr/>
        </p:nvSpPr>
        <p:spPr>
          <a:xfrm>
            <a:off x="472249" y="890296"/>
            <a:ext cx="11643551" cy="530594"/>
          </a:xfrm>
          <a:prstGeom prst="rect">
            <a:avLst/>
          </a:prstGeom>
          <a:solidFill>
            <a:srgbClr val="7030A0"/>
          </a:solidFill>
        </p:spPr>
        <p:txBody>
          <a:bodyPr wrap="square">
            <a:spAutoFit/>
          </a:bodyPr>
          <a:lstStyle/>
          <a:p>
            <a:pPr marL="270510">
              <a:lnSpc>
                <a:spcPct val="107000"/>
              </a:lnSpc>
              <a:spcBef>
                <a:spcPts val="1200"/>
              </a:spcBef>
              <a:spcAft>
                <a:spcPts val="800"/>
              </a:spcAft>
            </a:pPr>
            <a:r>
              <a:rPr lang="fr-FR" sz="2800" b="1" i="1" dirty="0" smtClean="0">
                <a:solidFill>
                  <a:schemeClr val="bg1"/>
                </a:solidFill>
              </a:rPr>
              <a:t>5. </a:t>
            </a:r>
            <a:r>
              <a:rPr lang="fr-FR" sz="28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Un cadastre fiscal quasi-inexistant</a:t>
            </a:r>
            <a:endParaRPr lang="fr-FR"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ZoneTexte 10"/>
          <p:cNvSpPr txBox="1"/>
          <p:nvPr/>
        </p:nvSpPr>
        <p:spPr>
          <a:xfrm>
            <a:off x="332370" y="1643272"/>
            <a:ext cx="11654843" cy="4616648"/>
          </a:xfrm>
          <a:prstGeom prst="rect">
            <a:avLst/>
          </a:prstGeom>
          <a:noFill/>
        </p:spPr>
        <p:txBody>
          <a:bodyPr wrap="square" rtlCol="0">
            <a:spAutoFit/>
          </a:bodyPr>
          <a:lstStyle/>
          <a:p>
            <a:pPr algn="just">
              <a:lnSpc>
                <a:spcPct val="150000"/>
              </a:lnSpc>
              <a:spcAft>
                <a:spcPts val="800"/>
              </a:spcAft>
            </a:pPr>
            <a:r>
              <a:rPr lang="fr-FR" sz="2800" dirty="0">
                <a:solidFill>
                  <a:prstClr val="black"/>
                </a:solidFill>
                <a:latin typeface="Myrad pro"/>
              </a:rPr>
              <a:t>Il existe un grand potentiel fiscal au niveau de la taxe </a:t>
            </a:r>
            <a:r>
              <a:rPr lang="fr-FR" sz="2800" dirty="0" smtClean="0">
                <a:solidFill>
                  <a:prstClr val="black"/>
                </a:solidFill>
                <a:latin typeface="Myrad pro"/>
              </a:rPr>
              <a:t>foncière. Sur </a:t>
            </a:r>
            <a:r>
              <a:rPr lang="fr-FR" sz="2800" dirty="0">
                <a:solidFill>
                  <a:prstClr val="black"/>
                </a:solidFill>
                <a:latin typeface="Myrad pro"/>
              </a:rPr>
              <a:t>400 000 parcelles identifiées par la Direction des affaires domaniales et </a:t>
            </a:r>
            <a:r>
              <a:rPr lang="fr-FR" sz="2800" dirty="0" smtClean="0">
                <a:solidFill>
                  <a:prstClr val="black"/>
                </a:solidFill>
                <a:latin typeface="Myrad pro"/>
              </a:rPr>
              <a:t>cadastrales, seuls </a:t>
            </a:r>
            <a:r>
              <a:rPr lang="fr-FR" sz="2800" dirty="0">
                <a:solidFill>
                  <a:prstClr val="black"/>
                </a:solidFill>
                <a:latin typeface="Myrad pro"/>
              </a:rPr>
              <a:t>43 000 titres fonciers (environ 10%) ont été délivrés </a:t>
            </a:r>
            <a:r>
              <a:rPr lang="fr-FR" sz="2800" b="1" u="sng" dirty="0">
                <a:solidFill>
                  <a:srgbClr val="FF0000"/>
                </a:solidFill>
                <a:latin typeface="Myrad pro"/>
              </a:rPr>
              <a:t>sans oublier les problèmes liés à l’adressage des immeubles et des propriétés</a:t>
            </a:r>
            <a:r>
              <a:rPr lang="fr-FR" sz="2800" dirty="0">
                <a:solidFill>
                  <a:prstClr val="black"/>
                </a:solidFill>
                <a:latin typeface="Myrad pro"/>
              </a:rPr>
              <a:t>. La plupart des données disponibles sur la propriété foncière sont sur des supports </a:t>
            </a:r>
            <a:r>
              <a:rPr lang="fr-FR" sz="2800" dirty="0" err="1" smtClean="0">
                <a:solidFill>
                  <a:prstClr val="black"/>
                </a:solidFill>
                <a:latin typeface="Myrad pro"/>
              </a:rPr>
              <a:t>papiers,ce</a:t>
            </a:r>
            <a:r>
              <a:rPr lang="fr-FR" sz="2800" dirty="0" smtClean="0">
                <a:solidFill>
                  <a:prstClr val="black"/>
                </a:solidFill>
                <a:latin typeface="Myrad pro"/>
              </a:rPr>
              <a:t> </a:t>
            </a:r>
            <a:r>
              <a:rPr lang="fr-FR" sz="2800" dirty="0">
                <a:solidFill>
                  <a:prstClr val="black"/>
                </a:solidFill>
                <a:latin typeface="Myrad pro"/>
              </a:rPr>
              <a:t>qui compromet l’échange d’informations et le suivi automatisé à des fins d’imposition fiscale. </a:t>
            </a:r>
          </a:p>
        </p:txBody>
      </p:sp>
    </p:spTree>
    <p:extLst>
      <p:ext uri="{BB962C8B-B14F-4D97-AF65-F5344CB8AC3E}">
        <p14:creationId xmlns:p14="http://schemas.microsoft.com/office/powerpoint/2010/main" val="24793449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5663814" y="1025980"/>
            <a:ext cx="5115803" cy="5027089"/>
          </a:xfrm>
          <a:prstGeom prst="rect">
            <a:avLst/>
          </a:prstGeom>
        </p:spPr>
        <p:txBody>
          <a:bodyPr vert="horz" anchor="b" anchorCtr="0">
            <a:noAutofit/>
          </a:bodyPr>
          <a:lstStyle>
            <a:lvl1pPr algn="l" rtl="0" eaLnBrk="1" latinLnBrk="0" hangingPunct="1">
              <a:spcBef>
                <a:spcPct val="0"/>
              </a:spcBef>
              <a:buNone/>
              <a:defRPr kumimoji="0" sz="4700" kern="1200">
                <a:solidFill>
                  <a:srgbClr val="00005E"/>
                </a:solidFill>
                <a:latin typeface="+mn-lt"/>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4700" b="0" i="0" u="none" strike="noStrike" kern="1200" cap="none" spc="0" normalizeH="0" baseline="0" noProof="0" dirty="0">
              <a:ln>
                <a:noFill/>
              </a:ln>
              <a:solidFill>
                <a:srgbClr val="00005E"/>
              </a:solidFill>
              <a:effectLst/>
              <a:uLnTx/>
              <a:uFillTx/>
              <a:latin typeface="Georgia"/>
              <a:ea typeface="+mj-ea"/>
              <a:cs typeface="Arial" pitchFamily="34" charset="0"/>
            </a:endParaRPr>
          </a:p>
        </p:txBody>
      </p:sp>
      <p:sp>
        <p:nvSpPr>
          <p:cNvPr id="5" name="AutoShape 6" descr="Résultat de recherche d'images pour &quot;enfants africains malades&quot;"/>
          <p:cNvSpPr>
            <a:spLocks noChangeAspect="1" noChangeArrowheads="1"/>
          </p:cNvSpPr>
          <p:nvPr/>
        </p:nvSpPr>
        <p:spPr bwMode="auto">
          <a:xfrm>
            <a:off x="4521513" y="204494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7" name="Image 6"/>
          <p:cNvPicPr>
            <a:picLocks noChangeAspect="1"/>
          </p:cNvPicPr>
          <p:nvPr/>
        </p:nvPicPr>
        <p:blipFill>
          <a:blip r:embed="rId2"/>
          <a:stretch>
            <a:fillRect/>
          </a:stretch>
        </p:blipFill>
        <p:spPr>
          <a:xfrm>
            <a:off x="0" y="0"/>
            <a:ext cx="5652362" cy="2826181"/>
          </a:xfrm>
          <a:prstGeom prst="rect">
            <a:avLst/>
          </a:prstGeom>
        </p:spPr>
      </p:pic>
      <p:pic>
        <p:nvPicPr>
          <p:cNvPr id="2056" name="Picture 8" descr="Image associé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67317"/>
            <a:ext cx="5663814" cy="3790683"/>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e 10"/>
          <p:cNvGrpSpPr/>
          <p:nvPr/>
        </p:nvGrpSpPr>
        <p:grpSpPr>
          <a:xfrm>
            <a:off x="1" y="2869045"/>
            <a:ext cx="5663814" cy="169696"/>
            <a:chOff x="5440582" y="3090930"/>
            <a:chExt cx="6721367" cy="360608"/>
          </a:xfrm>
        </p:grpSpPr>
        <p:sp>
          <p:nvSpPr>
            <p:cNvPr id="12" name="Rectangle 1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7"/>
          <p:cNvSpPr/>
          <p:nvPr/>
        </p:nvSpPr>
        <p:spPr>
          <a:xfrm>
            <a:off x="5994841" y="2193084"/>
            <a:ext cx="5902578" cy="1200329"/>
          </a:xfrm>
          <a:prstGeom prst="rect">
            <a:avLst/>
          </a:prstGeom>
        </p:spPr>
        <p:txBody>
          <a:bodyPr wrap="none">
            <a:spAutoFit/>
          </a:bodyPr>
          <a:lstStyle/>
          <a:p>
            <a:pPr>
              <a:spcBef>
                <a:spcPct val="0"/>
              </a:spcBef>
            </a:pPr>
            <a:r>
              <a:rPr lang="fr-FR" sz="3600" dirty="0" smtClean="0">
                <a:solidFill>
                  <a:srgbClr val="00005E"/>
                </a:solidFill>
                <a:latin typeface="Georgia"/>
                <a:ea typeface="+mj-ea"/>
                <a:cs typeface="Arial" pitchFamily="34" charset="0"/>
              </a:rPr>
              <a:t>Quelles possibilités s’offrent</a:t>
            </a:r>
          </a:p>
          <a:p>
            <a:pPr>
              <a:spcBef>
                <a:spcPct val="0"/>
              </a:spcBef>
            </a:pPr>
            <a:r>
              <a:rPr lang="fr-FR" sz="3600" dirty="0" smtClean="0">
                <a:solidFill>
                  <a:srgbClr val="00005E"/>
                </a:solidFill>
                <a:latin typeface="Georgia"/>
                <a:ea typeface="+mj-ea"/>
                <a:cs typeface="Arial" pitchFamily="34" charset="0"/>
              </a:rPr>
              <a:t> à nous?</a:t>
            </a:r>
            <a:endParaRPr lang="fr-FR" sz="3600" dirty="0">
              <a:solidFill>
                <a:srgbClr val="00005E"/>
              </a:solidFill>
              <a:latin typeface="Georgia"/>
              <a:ea typeface="+mj-ea"/>
              <a:cs typeface="Arial" pitchFamily="34" charset="0"/>
            </a:endParaRPr>
          </a:p>
        </p:txBody>
      </p:sp>
      <p:grpSp>
        <p:nvGrpSpPr>
          <p:cNvPr id="21" name="Groupe 20"/>
          <p:cNvGrpSpPr/>
          <p:nvPr/>
        </p:nvGrpSpPr>
        <p:grpSpPr>
          <a:xfrm>
            <a:off x="5723127" y="3786649"/>
            <a:ext cx="6356130" cy="727537"/>
            <a:chOff x="5440582" y="3090930"/>
            <a:chExt cx="6721367" cy="360608"/>
          </a:xfrm>
        </p:grpSpPr>
        <p:sp>
          <p:nvSpPr>
            <p:cNvPr id="22" name="Rectangle 2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9652711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pct25">
          <a:fgClr>
            <a:srgbClr val="FFFF00"/>
          </a:fgClr>
          <a:bgClr>
            <a:schemeClr val="bg1"/>
          </a:bgClr>
        </a:pattFill>
        <a:effectLst/>
      </p:bgPr>
    </p:bg>
    <p:spTree>
      <p:nvGrpSpPr>
        <p:cNvPr id="1" name=""/>
        <p:cNvGrpSpPr/>
        <p:nvPr/>
      </p:nvGrpSpPr>
      <p:grpSpPr>
        <a:xfrm>
          <a:off x="0" y="0"/>
          <a:ext cx="0" cy="0"/>
          <a:chOff x="0" y="0"/>
          <a:chExt cx="0" cy="0"/>
        </a:xfrm>
      </p:grpSpPr>
      <p:grpSp>
        <p:nvGrpSpPr>
          <p:cNvPr id="4" name="Groupe 3"/>
          <p:cNvGrpSpPr/>
          <p:nvPr/>
        </p:nvGrpSpPr>
        <p:grpSpPr>
          <a:xfrm>
            <a:off x="0" y="2989482"/>
            <a:ext cx="12079257" cy="727537"/>
            <a:chOff x="5440582" y="3090930"/>
            <a:chExt cx="6721367" cy="360608"/>
          </a:xfrm>
        </p:grpSpPr>
        <p:sp>
          <p:nvSpPr>
            <p:cNvPr id="5" name="Rectangle 4"/>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2764148" y="2170525"/>
            <a:ext cx="8953370" cy="646331"/>
          </a:xfrm>
          <a:prstGeom prst="rect">
            <a:avLst/>
          </a:prstGeom>
          <a:noFill/>
        </p:spPr>
        <p:txBody>
          <a:bodyPr wrap="square" rtlCol="0">
            <a:spAutoFit/>
          </a:bodyPr>
          <a:lstStyle/>
          <a:p>
            <a:r>
              <a:rPr lang="fr-FR" sz="3600" dirty="0" smtClean="0">
                <a:solidFill>
                  <a:srgbClr val="00005E"/>
                </a:solidFill>
                <a:latin typeface="Georgia"/>
                <a:ea typeface="+mj-ea"/>
                <a:cs typeface="Arial" pitchFamily="34" charset="0"/>
              </a:rPr>
              <a:t>CREATION D’UN ESPACE BUDGETAIRE</a:t>
            </a:r>
            <a:endParaRPr lang="fr-FR" sz="3600" dirty="0">
              <a:solidFill>
                <a:srgbClr val="00005E"/>
              </a:solidFill>
              <a:latin typeface="Georgia"/>
              <a:ea typeface="+mj-ea"/>
              <a:cs typeface="Arial" pitchFamily="34" charset="0"/>
            </a:endParaRPr>
          </a:p>
        </p:txBody>
      </p:sp>
    </p:spTree>
    <p:extLst>
      <p:ext uri="{BB962C8B-B14F-4D97-AF65-F5344CB8AC3E}">
        <p14:creationId xmlns:p14="http://schemas.microsoft.com/office/powerpoint/2010/main" val="11308346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4" name="Rectangle 3"/>
          <p:cNvSpPr/>
          <p:nvPr/>
        </p:nvSpPr>
        <p:spPr>
          <a:xfrm>
            <a:off x="171978" y="376424"/>
            <a:ext cx="11849100" cy="4031873"/>
          </a:xfrm>
          <a:prstGeom prst="rect">
            <a:avLst/>
          </a:prstGeom>
        </p:spPr>
        <p:txBody>
          <a:bodyPr wrap="square">
            <a:spAutoFit/>
          </a:bodyPr>
          <a:lstStyle/>
          <a:p>
            <a:pPr algn="just"/>
            <a:r>
              <a:rPr lang="fr-FR" sz="3200" dirty="0"/>
              <a:t>Le concept </a:t>
            </a:r>
            <a:r>
              <a:rPr lang="fr-FR" sz="3200" b="1" dirty="0"/>
              <a:t>d’</a:t>
            </a:r>
            <a:r>
              <a:rPr lang="fr-FR" sz="3200" b="1" dirty="0">
                <a:solidFill>
                  <a:srgbClr val="FF0000"/>
                </a:solidFill>
              </a:rPr>
              <a:t>espace </a:t>
            </a:r>
            <a:r>
              <a:rPr lang="fr-FR" sz="3200" b="1" dirty="0" smtClean="0">
                <a:solidFill>
                  <a:srgbClr val="FF0000"/>
                </a:solidFill>
              </a:rPr>
              <a:t>budgétaire </a:t>
            </a:r>
            <a:r>
              <a:rPr lang="fr-FR" sz="3200" dirty="0"/>
              <a:t>se réfère à la flexibilité (ou la “liberté de manœuvre”) dont jouit le gouvernement pour procéder à un ajustement des composantes de son budget afin </a:t>
            </a:r>
            <a:r>
              <a:rPr lang="fr-FR" sz="3200" b="1" u="sng" dirty="0"/>
              <a:t>d’augmenter les dépenses</a:t>
            </a:r>
            <a:r>
              <a:rPr lang="fr-FR" sz="3200" dirty="0"/>
              <a:t>, soit au plan général soit dans des domaines prioritaires, comme, </a:t>
            </a:r>
            <a:r>
              <a:rPr lang="fr-FR" sz="3200" b="1" u="sng" dirty="0"/>
              <a:t>par exemple, </a:t>
            </a:r>
            <a:r>
              <a:rPr lang="fr-FR" sz="3200" b="1" u="sng" dirty="0" smtClean="0"/>
              <a:t>la santé ou les </a:t>
            </a:r>
            <a:r>
              <a:rPr lang="fr-FR" sz="3200" b="1" u="sng" dirty="0"/>
              <a:t>services sociaux de base destinés aux enfants. </a:t>
            </a:r>
            <a:endParaRPr lang="fr-FR" sz="3200" b="1" u="sng" dirty="0" smtClean="0"/>
          </a:p>
          <a:p>
            <a:pPr algn="just"/>
            <a:endParaRPr lang="fr-FR" sz="3200" b="1" u="sng" dirty="0"/>
          </a:p>
          <a:p>
            <a:pPr algn="just"/>
            <a:r>
              <a:rPr lang="fr-FR" sz="3200" dirty="0"/>
              <a:t>L’espace </a:t>
            </a:r>
            <a:r>
              <a:rPr lang="fr-FR" sz="3200" dirty="0" smtClean="0"/>
              <a:t>budgétaire peut </a:t>
            </a:r>
            <a:r>
              <a:rPr lang="fr-FR" sz="3200" dirty="0"/>
              <a:t>résulter de l’un des facteurs suivants: </a:t>
            </a:r>
            <a:endParaRPr lang="fr-FR" sz="3200" b="1" u="sng" dirty="0"/>
          </a:p>
        </p:txBody>
      </p:sp>
      <p:sp>
        <p:nvSpPr>
          <p:cNvPr id="6" name="ZoneTexte 5"/>
          <p:cNvSpPr txBox="1"/>
          <p:nvPr/>
        </p:nvSpPr>
        <p:spPr>
          <a:xfrm>
            <a:off x="548449" y="4818245"/>
            <a:ext cx="11053001" cy="1077218"/>
          </a:xfrm>
          <a:prstGeom prst="rect">
            <a:avLst/>
          </a:prstGeom>
          <a:noFill/>
        </p:spPr>
        <p:txBody>
          <a:bodyPr wrap="square" rtlCol="0">
            <a:spAutoFit/>
          </a:bodyPr>
          <a:lstStyle/>
          <a:p>
            <a:pPr marL="457200" lvl="0" indent="-457200">
              <a:buFont typeface="Wingdings" panose="05000000000000000000" pitchFamily="2" charset="2"/>
              <a:buChar char="§"/>
            </a:pPr>
            <a:r>
              <a:rPr lang="fr-FR" sz="3200" dirty="0"/>
              <a:t>d</a:t>
            </a:r>
            <a:r>
              <a:rPr lang="fr-FR" sz="3200" dirty="0" smtClean="0"/>
              <a:t>’une </a:t>
            </a:r>
            <a:r>
              <a:rPr lang="fr-FR" sz="3200" dirty="0"/>
              <a:t>augmentation des recettes intérieures comme dans le cas d’une hausse des recettes fiscales ; </a:t>
            </a:r>
          </a:p>
        </p:txBody>
      </p:sp>
    </p:spTree>
    <p:extLst>
      <p:ext uri="{BB962C8B-B14F-4D97-AF65-F5344CB8AC3E}">
        <p14:creationId xmlns:p14="http://schemas.microsoft.com/office/powerpoint/2010/main" val="25937557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7" name="ZoneTexte 6"/>
          <p:cNvSpPr txBox="1"/>
          <p:nvPr/>
        </p:nvSpPr>
        <p:spPr>
          <a:xfrm>
            <a:off x="572027" y="2131135"/>
            <a:ext cx="11486622" cy="1077218"/>
          </a:xfrm>
          <a:prstGeom prst="rect">
            <a:avLst/>
          </a:prstGeom>
          <a:noFill/>
        </p:spPr>
        <p:txBody>
          <a:bodyPr wrap="square" rtlCol="0">
            <a:spAutoFit/>
          </a:bodyPr>
          <a:lstStyle/>
          <a:p>
            <a:pPr marL="457200" lvl="0" indent="-457200">
              <a:buFont typeface="Wingdings" panose="05000000000000000000" pitchFamily="2" charset="2"/>
              <a:buChar char="§"/>
            </a:pPr>
            <a:r>
              <a:rPr lang="fr-FR" sz="3200" dirty="0"/>
              <a:t>u</a:t>
            </a:r>
            <a:r>
              <a:rPr lang="fr-FR" sz="3200" dirty="0" smtClean="0"/>
              <a:t>ne </a:t>
            </a:r>
            <a:r>
              <a:rPr lang="fr-FR" sz="3200" dirty="0"/>
              <a:t>augmentation des déficits budgétaires non compensée par l’emprunt formel, </a:t>
            </a:r>
            <a:r>
              <a:rPr lang="fr-FR" sz="3200" dirty="0" smtClean="0"/>
              <a:t>mais par des </a:t>
            </a:r>
            <a:r>
              <a:rPr lang="fr-FR" sz="3200" dirty="0"/>
              <a:t>arriérés de paiement </a:t>
            </a:r>
            <a:r>
              <a:rPr lang="fr-FR" sz="3200" b="1" dirty="0" smtClean="0">
                <a:solidFill>
                  <a:srgbClr val="FF0000"/>
                </a:solidFill>
              </a:rPr>
              <a:t>????</a:t>
            </a:r>
            <a:r>
              <a:rPr lang="fr-FR" sz="3200" dirty="0" smtClean="0"/>
              <a:t>; </a:t>
            </a:r>
            <a:endParaRPr lang="fr-FR" sz="3200" dirty="0"/>
          </a:p>
        </p:txBody>
      </p:sp>
      <p:sp>
        <p:nvSpPr>
          <p:cNvPr id="8" name="ZoneTexte 7"/>
          <p:cNvSpPr txBox="1"/>
          <p:nvPr/>
        </p:nvSpPr>
        <p:spPr>
          <a:xfrm>
            <a:off x="595607" y="3381005"/>
            <a:ext cx="11296121" cy="1077218"/>
          </a:xfrm>
          <a:prstGeom prst="rect">
            <a:avLst/>
          </a:prstGeom>
          <a:noFill/>
        </p:spPr>
        <p:txBody>
          <a:bodyPr wrap="square" rtlCol="0">
            <a:spAutoFit/>
          </a:bodyPr>
          <a:lstStyle/>
          <a:p>
            <a:pPr marL="457200" lvl="0" indent="-457200">
              <a:buFont typeface="Wingdings" panose="05000000000000000000" pitchFamily="2" charset="2"/>
              <a:buChar char="§"/>
            </a:pPr>
            <a:r>
              <a:rPr lang="fr-FR" sz="3200" dirty="0"/>
              <a:t>u</a:t>
            </a:r>
            <a:r>
              <a:rPr lang="fr-FR" sz="3200" dirty="0" smtClean="0"/>
              <a:t>ne </a:t>
            </a:r>
            <a:r>
              <a:rPr lang="fr-FR" sz="3200" dirty="0"/>
              <a:t>mutation dans le profil sectoriel, intra sectoriel ou géographique des dépenses</a:t>
            </a:r>
          </a:p>
        </p:txBody>
      </p:sp>
      <p:sp>
        <p:nvSpPr>
          <p:cNvPr id="9" name="ZoneTexte 8"/>
          <p:cNvSpPr txBox="1"/>
          <p:nvPr/>
        </p:nvSpPr>
        <p:spPr>
          <a:xfrm>
            <a:off x="595607" y="4525215"/>
            <a:ext cx="10706100" cy="2062103"/>
          </a:xfrm>
          <a:prstGeom prst="rect">
            <a:avLst/>
          </a:prstGeom>
          <a:noFill/>
        </p:spPr>
        <p:txBody>
          <a:bodyPr wrap="square" rtlCol="0">
            <a:spAutoFit/>
          </a:bodyPr>
          <a:lstStyle/>
          <a:p>
            <a:pPr marL="457200" lvl="0" indent="-457200" algn="just">
              <a:buFont typeface="Wingdings" panose="05000000000000000000" pitchFamily="2" charset="2"/>
              <a:buChar char="§"/>
            </a:pPr>
            <a:r>
              <a:rPr lang="fr-FR" sz="3200" dirty="0">
                <a:solidFill>
                  <a:prstClr val="black"/>
                </a:solidFill>
              </a:rPr>
              <a:t>u</a:t>
            </a:r>
            <a:r>
              <a:rPr lang="fr-FR" sz="3200" dirty="0" smtClean="0">
                <a:solidFill>
                  <a:prstClr val="black"/>
                </a:solidFill>
              </a:rPr>
              <a:t>ne </a:t>
            </a:r>
            <a:r>
              <a:rPr lang="fr-FR" sz="3200" dirty="0">
                <a:solidFill>
                  <a:prstClr val="black"/>
                </a:solidFill>
              </a:rPr>
              <a:t>plus grande </a:t>
            </a:r>
            <a:r>
              <a:rPr lang="fr-FR" sz="3200" b="1" u="sng" dirty="0" smtClean="0">
                <a:solidFill>
                  <a:srgbClr val="FF0000"/>
                </a:solidFill>
              </a:rPr>
              <a:t>efficacité et efficience </a:t>
            </a:r>
            <a:r>
              <a:rPr lang="fr-FR" sz="3200" b="1" u="sng" dirty="0">
                <a:solidFill>
                  <a:srgbClr val="FF0000"/>
                </a:solidFill>
              </a:rPr>
              <a:t>de l’utilisation des ressources publiques</a:t>
            </a:r>
            <a:r>
              <a:rPr lang="fr-FR" sz="3200" dirty="0">
                <a:solidFill>
                  <a:prstClr val="black"/>
                </a:solidFill>
              </a:rPr>
              <a:t>, ce qui correspond à </a:t>
            </a:r>
            <a:r>
              <a:rPr lang="fr-FR" sz="3200" b="1" u="sng" dirty="0">
                <a:solidFill>
                  <a:srgbClr val="0070C0"/>
                </a:solidFill>
              </a:rPr>
              <a:t>la production d’un nombre plus important d’unités de service par unité de monnaie </a:t>
            </a:r>
            <a:r>
              <a:rPr lang="fr-FR" sz="3200" b="1" u="sng" dirty="0" smtClean="0">
                <a:solidFill>
                  <a:srgbClr val="0070C0"/>
                </a:solidFill>
              </a:rPr>
              <a:t>utilisée</a:t>
            </a:r>
            <a:r>
              <a:rPr lang="fr-FR" sz="3200" dirty="0">
                <a:solidFill>
                  <a:prstClr val="black"/>
                </a:solidFill>
              </a:rPr>
              <a:t>.</a:t>
            </a:r>
          </a:p>
        </p:txBody>
      </p:sp>
      <p:sp>
        <p:nvSpPr>
          <p:cNvPr id="12" name="ZoneTexte 11"/>
          <p:cNvSpPr txBox="1"/>
          <p:nvPr/>
        </p:nvSpPr>
        <p:spPr>
          <a:xfrm>
            <a:off x="548448" y="746802"/>
            <a:ext cx="11319700" cy="1077218"/>
          </a:xfrm>
          <a:prstGeom prst="rect">
            <a:avLst/>
          </a:prstGeom>
          <a:noFill/>
        </p:spPr>
        <p:txBody>
          <a:bodyPr wrap="square" rtlCol="0">
            <a:spAutoFit/>
          </a:bodyPr>
          <a:lstStyle/>
          <a:p>
            <a:pPr marL="457200" indent="-457200">
              <a:buFont typeface="Wingdings" panose="05000000000000000000" pitchFamily="2" charset="2"/>
              <a:buChar char="§"/>
            </a:pPr>
            <a:r>
              <a:rPr lang="fr-FR" sz="3200" dirty="0"/>
              <a:t>u</a:t>
            </a:r>
            <a:r>
              <a:rPr lang="fr-FR" sz="3200" dirty="0" smtClean="0"/>
              <a:t>ne </a:t>
            </a:r>
            <a:r>
              <a:rPr lang="fr-FR" sz="3200" dirty="0"/>
              <a:t>augmentation des </a:t>
            </a:r>
            <a:r>
              <a:rPr lang="fr-FR" sz="3200" dirty="0" smtClean="0"/>
              <a:t>dons, de </a:t>
            </a:r>
            <a:r>
              <a:rPr lang="fr-FR" sz="3200" dirty="0"/>
              <a:t>l’emprunt intérieur ou de l’emprunt </a:t>
            </a:r>
            <a:r>
              <a:rPr lang="fr-FR" sz="3200" dirty="0" smtClean="0"/>
              <a:t>extérieur;</a:t>
            </a:r>
            <a:endParaRPr lang="fr-FR" sz="3200" dirty="0"/>
          </a:p>
        </p:txBody>
      </p:sp>
    </p:spTree>
    <p:extLst>
      <p:ext uri="{BB962C8B-B14F-4D97-AF65-F5344CB8AC3E}">
        <p14:creationId xmlns:p14="http://schemas.microsoft.com/office/powerpoint/2010/main" val="27633971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1057" y="-594"/>
            <a:ext cx="12193057" cy="6858594"/>
          </a:xfrm>
          <a:prstGeom prst="rect">
            <a:avLst/>
          </a:prstGeom>
        </p:spPr>
      </p:pic>
      <p:sp>
        <p:nvSpPr>
          <p:cNvPr id="7" name="ZoneTexte 6"/>
          <p:cNvSpPr txBox="1"/>
          <p:nvPr/>
        </p:nvSpPr>
        <p:spPr>
          <a:xfrm>
            <a:off x="20107" y="1660334"/>
            <a:ext cx="12192000" cy="5170646"/>
          </a:xfrm>
          <a:prstGeom prst="rect">
            <a:avLst/>
          </a:prstGeom>
          <a:solidFill>
            <a:srgbClr val="92D050"/>
          </a:solidFill>
        </p:spPr>
        <p:txBody>
          <a:bodyPr wrap="square" rtlCol="0">
            <a:spAutoFit/>
          </a:bodyPr>
          <a:lstStyle/>
          <a:p>
            <a:pPr lvl="0" algn="just"/>
            <a:r>
              <a:rPr lang="fr-FR" sz="3000" b="1" i="1" dirty="0" smtClean="0"/>
              <a:t>A long terme, les </a:t>
            </a:r>
            <a:r>
              <a:rPr lang="fr-FR" sz="3000" b="1" i="1" dirty="0"/>
              <a:t>efforts d’élargissement de l’espace fiscal dépend essentiellement </a:t>
            </a:r>
            <a:r>
              <a:rPr lang="fr-FR" sz="3000" b="1" i="1" dirty="0" smtClean="0"/>
              <a:t>de </a:t>
            </a:r>
            <a:r>
              <a:rPr lang="fr-FR" sz="3000" b="1" i="1" dirty="0"/>
              <a:t>l’efficacité des </a:t>
            </a:r>
            <a:r>
              <a:rPr lang="fr-FR" sz="3000" b="1" i="1" dirty="0" smtClean="0"/>
              <a:t>dépenses ou de </a:t>
            </a:r>
            <a:r>
              <a:rPr lang="fr-FR" sz="3000" b="1" i="1" dirty="0"/>
              <a:t>l’amélioration des recettes </a:t>
            </a:r>
            <a:r>
              <a:rPr lang="fr-FR" sz="3000" b="1" i="1" dirty="0" smtClean="0"/>
              <a:t>fiscales. </a:t>
            </a:r>
            <a:r>
              <a:rPr lang="fr-FR" sz="3000" b="1" i="1" dirty="0"/>
              <a:t>L’augmentation de l’aide est une autre source d’espace fiscal, mais l’aide est imprévisible et la dépendance excessive vis-à-vis de l’aide est une politique risquée. Le recours à des emprunts est une option viable jusqu’à un niveau d’endettement modeste, mais, lorsqu’il devient trop élevé, le fardeau de la dette devient insupportable, ce qui a pour conséquence </a:t>
            </a:r>
            <a:r>
              <a:rPr lang="fr-FR" sz="3000" b="1" i="1" dirty="0" smtClean="0"/>
              <a:t>de </a:t>
            </a:r>
            <a:r>
              <a:rPr lang="fr-FR" sz="3000" b="1" i="1" dirty="0"/>
              <a:t>réduire le crédit au secteur privé. Un tel scénario </a:t>
            </a:r>
            <a:r>
              <a:rPr lang="fr-FR" sz="3000" b="1" i="1" dirty="0" smtClean="0"/>
              <a:t>pourrait </a:t>
            </a:r>
            <a:r>
              <a:rPr lang="fr-FR" sz="3000" b="1" i="1" dirty="0"/>
              <a:t>remettre en cause la croissance, réduire l’espace fiscal futur et, enfin, compromettre les efforts de réduction de la pauvreté et d’amélioration du bien-être </a:t>
            </a:r>
            <a:r>
              <a:rPr lang="fr-FR" sz="3000" b="1" i="1" dirty="0" smtClean="0"/>
              <a:t>de la population. </a:t>
            </a:r>
            <a:endParaRPr lang="fr-FR" sz="3000" b="1" i="1" dirty="0"/>
          </a:p>
        </p:txBody>
      </p:sp>
      <p:sp>
        <p:nvSpPr>
          <p:cNvPr id="12" name="ZoneTexte 11"/>
          <p:cNvSpPr txBox="1"/>
          <p:nvPr/>
        </p:nvSpPr>
        <p:spPr>
          <a:xfrm>
            <a:off x="248179" y="94662"/>
            <a:ext cx="11696698" cy="1569660"/>
          </a:xfrm>
          <a:prstGeom prst="rect">
            <a:avLst/>
          </a:prstGeom>
          <a:noFill/>
        </p:spPr>
        <p:txBody>
          <a:bodyPr wrap="square" rtlCol="0">
            <a:spAutoFit/>
          </a:bodyPr>
          <a:lstStyle/>
          <a:p>
            <a:pPr marL="457200" lvl="0" indent="-457200">
              <a:buFont typeface="Wingdings" panose="05000000000000000000" pitchFamily="2" charset="2"/>
              <a:buChar char="§"/>
            </a:pPr>
            <a:r>
              <a:rPr lang="fr-FR" sz="3200" dirty="0"/>
              <a:t>Compte tenu du fait que la région est essentiellement composée de pays </a:t>
            </a:r>
            <a:r>
              <a:rPr lang="fr-FR" sz="3200" b="1" u="sng" dirty="0">
                <a:solidFill>
                  <a:srgbClr val="0070C0"/>
                </a:solidFill>
              </a:rPr>
              <a:t>à </a:t>
            </a:r>
            <a:r>
              <a:rPr lang="fr-FR" sz="3200" b="1" u="sng" dirty="0" smtClean="0">
                <a:solidFill>
                  <a:srgbClr val="0070C0"/>
                </a:solidFill>
              </a:rPr>
              <a:t>faibles revenus</a:t>
            </a:r>
            <a:r>
              <a:rPr lang="fr-FR" sz="3200" b="1" u="sng" dirty="0" smtClean="0"/>
              <a:t>, </a:t>
            </a:r>
            <a:r>
              <a:rPr lang="fr-FR" sz="3200" b="1" u="sng" dirty="0" smtClean="0">
                <a:solidFill>
                  <a:srgbClr val="0070C0"/>
                </a:solidFill>
              </a:rPr>
              <a:t>du poids de la dette</a:t>
            </a:r>
            <a:r>
              <a:rPr lang="fr-FR" sz="3200" dirty="0" smtClean="0"/>
              <a:t>, </a:t>
            </a:r>
            <a:r>
              <a:rPr lang="fr-FR" sz="3200" dirty="0"/>
              <a:t>il n’est pas facile d’élargir l’espace fiscal à travers ces différentes dimensions.  </a:t>
            </a:r>
          </a:p>
        </p:txBody>
      </p:sp>
    </p:spTree>
    <p:extLst>
      <p:ext uri="{BB962C8B-B14F-4D97-AF65-F5344CB8AC3E}">
        <p14:creationId xmlns:p14="http://schemas.microsoft.com/office/powerpoint/2010/main" val="31177362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4" name="Groupe 3"/>
          <p:cNvGrpSpPr/>
          <p:nvPr/>
        </p:nvGrpSpPr>
        <p:grpSpPr>
          <a:xfrm>
            <a:off x="0" y="2989482"/>
            <a:ext cx="12079257" cy="727537"/>
            <a:chOff x="5440582" y="3090930"/>
            <a:chExt cx="6721367" cy="360608"/>
          </a:xfrm>
        </p:grpSpPr>
        <p:sp>
          <p:nvSpPr>
            <p:cNvPr id="5" name="Rectangle 4"/>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2173945" y="1711568"/>
            <a:ext cx="9315109" cy="1277914"/>
          </a:xfrm>
          <a:prstGeom prst="rect">
            <a:avLst/>
          </a:prstGeom>
          <a:noFill/>
        </p:spPr>
        <p:txBody>
          <a:bodyPr wrap="square" rtlCol="0">
            <a:spAutoFit/>
          </a:bodyPr>
          <a:lstStyle/>
          <a:p>
            <a:pPr>
              <a:lnSpc>
                <a:spcPct val="107000"/>
              </a:lnSpc>
              <a:spcAft>
                <a:spcPts val="800"/>
              </a:spcAft>
            </a:pPr>
            <a:r>
              <a:rPr lang="fr-FR" sz="3600" dirty="0">
                <a:latin typeface="Times New Roman" panose="02020603050405020304" pitchFamily="18" charset="0"/>
                <a:ea typeface="Calibri" panose="020F0502020204030204" pitchFamily="34" charset="0"/>
              </a:rPr>
              <a:t>REFORMES POUR L’ELARGISSEMENT DE L’ASSIETTE FISCALE </a:t>
            </a:r>
            <a:endParaRPr lang="fr-FR" sz="3600" b="1"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16148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Rectangle 2"/>
          <p:cNvSpPr/>
          <p:nvPr/>
        </p:nvSpPr>
        <p:spPr>
          <a:xfrm>
            <a:off x="914400" y="563359"/>
            <a:ext cx="11087100" cy="1938992"/>
          </a:xfrm>
          <a:prstGeom prst="rect">
            <a:avLst/>
          </a:prstGeom>
        </p:spPr>
        <p:txBody>
          <a:bodyPr wrap="square">
            <a:spAutoFit/>
          </a:bodyPr>
          <a:lstStyle/>
          <a:p>
            <a:pPr marL="285750" indent="-285750">
              <a:buFontTx/>
              <a:buChar char="-"/>
            </a:pPr>
            <a:r>
              <a:rPr lang="fr-FR" sz="2400" dirty="0"/>
              <a:t>l</a:t>
            </a:r>
            <a:r>
              <a:rPr lang="fr-FR" sz="2400" dirty="0" smtClean="0"/>
              <a:t>a </a:t>
            </a:r>
            <a:r>
              <a:rPr lang="fr-FR" sz="2400" dirty="0"/>
              <a:t>simplification du système fiscal afin de le rendre moins complexe pour les opérateurs économiques </a:t>
            </a:r>
            <a:r>
              <a:rPr lang="fr-FR" sz="2400" dirty="0" smtClean="0"/>
              <a:t>(à </a:t>
            </a:r>
            <a:r>
              <a:rPr lang="fr-FR" sz="2400" dirty="0"/>
              <a:t>travers la réécriture du code général des </a:t>
            </a:r>
            <a:r>
              <a:rPr lang="fr-FR" sz="2400" dirty="0" smtClean="0"/>
              <a:t>impôts);</a:t>
            </a:r>
          </a:p>
          <a:p>
            <a:endParaRPr lang="fr-FR" sz="2400" dirty="0" smtClean="0"/>
          </a:p>
          <a:p>
            <a:pPr marL="285750" indent="-285750">
              <a:buFontTx/>
              <a:buChar char="-"/>
            </a:pPr>
            <a:r>
              <a:rPr lang="fr-FR" sz="2400" dirty="0"/>
              <a:t>l</a:t>
            </a:r>
            <a:r>
              <a:rPr lang="fr-FR" sz="2400" dirty="0" smtClean="0"/>
              <a:t>a </a:t>
            </a:r>
            <a:r>
              <a:rPr lang="fr-FR" sz="2400" dirty="0"/>
              <a:t>réforme du cadastre fiscal en vue d’optimiser la collecte des recettes </a:t>
            </a:r>
            <a:r>
              <a:rPr lang="fr-FR" sz="2400" dirty="0" smtClean="0"/>
              <a:t>foncières;</a:t>
            </a:r>
          </a:p>
          <a:p>
            <a:endParaRPr lang="fr-FR" sz="2400" dirty="0" smtClean="0"/>
          </a:p>
        </p:txBody>
      </p:sp>
      <p:sp>
        <p:nvSpPr>
          <p:cNvPr id="6" name="ZoneTexte 5"/>
          <p:cNvSpPr txBox="1"/>
          <p:nvPr/>
        </p:nvSpPr>
        <p:spPr>
          <a:xfrm>
            <a:off x="914400" y="5180869"/>
            <a:ext cx="11087100" cy="830997"/>
          </a:xfrm>
          <a:prstGeom prst="rect">
            <a:avLst/>
          </a:prstGeom>
          <a:noFill/>
        </p:spPr>
        <p:txBody>
          <a:bodyPr wrap="square" rtlCol="0">
            <a:spAutoFit/>
          </a:bodyPr>
          <a:lstStyle/>
          <a:p>
            <a:pPr marL="285750" lvl="0" indent="-285750">
              <a:buFontTx/>
              <a:buChar char="-"/>
            </a:pPr>
            <a:r>
              <a:rPr lang="fr-FR" sz="2400" dirty="0">
                <a:solidFill>
                  <a:prstClr val="black"/>
                </a:solidFill>
              </a:rPr>
              <a:t>un projet E-services d’informatisation des procédures fiscales a été initié en vue de permettre aux contribuables de réaliser diverses opérations en </a:t>
            </a:r>
            <a:r>
              <a:rPr lang="fr-FR" sz="2400" dirty="0" smtClean="0">
                <a:solidFill>
                  <a:prstClr val="black"/>
                </a:solidFill>
              </a:rPr>
              <a:t>ligne</a:t>
            </a:r>
            <a:endParaRPr lang="fr-FR" sz="2400" dirty="0">
              <a:solidFill>
                <a:prstClr val="black"/>
              </a:solidFill>
            </a:endParaRPr>
          </a:p>
        </p:txBody>
      </p:sp>
      <p:sp>
        <p:nvSpPr>
          <p:cNvPr id="7" name="ZoneTexte 6"/>
          <p:cNvSpPr txBox="1"/>
          <p:nvPr/>
        </p:nvSpPr>
        <p:spPr>
          <a:xfrm>
            <a:off x="914400" y="4104336"/>
            <a:ext cx="10801350" cy="830997"/>
          </a:xfrm>
          <a:prstGeom prst="rect">
            <a:avLst/>
          </a:prstGeom>
          <a:noFill/>
        </p:spPr>
        <p:txBody>
          <a:bodyPr wrap="square" rtlCol="0">
            <a:spAutoFit/>
          </a:bodyPr>
          <a:lstStyle/>
          <a:p>
            <a:pPr marL="285750" lvl="0" indent="-285750">
              <a:buFontTx/>
              <a:buChar char="-"/>
            </a:pPr>
            <a:r>
              <a:rPr lang="fr-FR" sz="2400" dirty="0">
                <a:solidFill>
                  <a:prstClr val="black"/>
                </a:solidFill>
              </a:rPr>
              <a:t>l</a:t>
            </a:r>
            <a:r>
              <a:rPr lang="fr-FR" sz="2400" dirty="0" smtClean="0">
                <a:solidFill>
                  <a:prstClr val="black"/>
                </a:solidFill>
              </a:rPr>
              <a:t>’introduction </a:t>
            </a:r>
            <a:r>
              <a:rPr lang="fr-FR" sz="2400" dirty="0">
                <a:solidFill>
                  <a:prstClr val="black"/>
                </a:solidFill>
              </a:rPr>
              <a:t>de la facture normalisée </a:t>
            </a:r>
            <a:r>
              <a:rPr lang="fr-FR" sz="2400" dirty="0" smtClean="0">
                <a:solidFill>
                  <a:prstClr val="black"/>
                </a:solidFill>
              </a:rPr>
              <a:t>depuis </a:t>
            </a:r>
            <a:r>
              <a:rPr lang="fr-FR" sz="2400" dirty="0">
                <a:solidFill>
                  <a:prstClr val="black"/>
                </a:solidFill>
              </a:rPr>
              <a:t>2015 </a:t>
            </a:r>
            <a:r>
              <a:rPr lang="fr-FR" sz="2400" dirty="0" smtClean="0">
                <a:solidFill>
                  <a:prstClr val="black"/>
                </a:solidFill>
              </a:rPr>
              <a:t>afin de </a:t>
            </a:r>
            <a:r>
              <a:rPr lang="fr-FR" sz="2400" dirty="0">
                <a:solidFill>
                  <a:prstClr val="black"/>
                </a:solidFill>
              </a:rPr>
              <a:t>mieux collecter la taxe sur la valeur ajoutée (TVA) et la réduction des </a:t>
            </a:r>
            <a:r>
              <a:rPr lang="fr-FR" sz="2400" dirty="0" smtClean="0">
                <a:solidFill>
                  <a:prstClr val="black"/>
                </a:solidFill>
              </a:rPr>
              <a:t>contentieux; </a:t>
            </a:r>
            <a:endParaRPr lang="fr-FR" sz="2400" dirty="0">
              <a:solidFill>
                <a:prstClr val="black"/>
              </a:solidFill>
            </a:endParaRPr>
          </a:p>
        </p:txBody>
      </p:sp>
      <p:sp>
        <p:nvSpPr>
          <p:cNvPr id="8" name="ZoneTexte 7"/>
          <p:cNvSpPr txBox="1"/>
          <p:nvPr/>
        </p:nvSpPr>
        <p:spPr>
          <a:xfrm>
            <a:off x="914400" y="2391551"/>
            <a:ext cx="10801350" cy="1569660"/>
          </a:xfrm>
          <a:prstGeom prst="rect">
            <a:avLst/>
          </a:prstGeom>
          <a:noFill/>
        </p:spPr>
        <p:txBody>
          <a:bodyPr wrap="square" rtlCol="0">
            <a:spAutoFit/>
          </a:bodyPr>
          <a:lstStyle/>
          <a:p>
            <a:pPr marL="285750" indent="-285750">
              <a:buFontTx/>
              <a:buChar char="-"/>
            </a:pPr>
            <a:r>
              <a:rPr lang="fr-FR" sz="2400" dirty="0"/>
              <a:t>l</a:t>
            </a:r>
            <a:r>
              <a:rPr lang="fr-FR" sz="2400" dirty="0" smtClean="0"/>
              <a:t>a </a:t>
            </a:r>
            <a:r>
              <a:rPr lang="fr-FR" sz="2400" dirty="0"/>
              <a:t>réalisation du recensement fiscal avec une géolocalisation des contribuables au cours de l’année 2017 à travers toute la commune de Lomé et ses environs afin de constituer une base plus exhaustive des contribuables et de lutter contre l’expansion du secteur </a:t>
            </a:r>
            <a:r>
              <a:rPr lang="fr-FR" sz="2400" dirty="0" smtClean="0"/>
              <a:t>informel;</a:t>
            </a:r>
            <a:endParaRPr lang="fr-FR" sz="2400" dirty="0"/>
          </a:p>
        </p:txBody>
      </p:sp>
    </p:spTree>
    <p:extLst>
      <p:ext uri="{BB962C8B-B14F-4D97-AF65-F5344CB8AC3E}">
        <p14:creationId xmlns:p14="http://schemas.microsoft.com/office/powerpoint/2010/main" val="324581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036" t="19956" r="1126" b="6713"/>
          <a:stretch/>
        </p:blipFill>
        <p:spPr>
          <a:xfrm>
            <a:off x="-1" y="0"/>
            <a:ext cx="12192001" cy="6857999"/>
          </a:xfrm>
          <a:prstGeom prst="rect">
            <a:avLst/>
          </a:prstGeom>
        </p:spPr>
      </p:pic>
      <p:sp>
        <p:nvSpPr>
          <p:cNvPr id="8" name="TextBox 5"/>
          <p:cNvSpPr txBox="1"/>
          <p:nvPr/>
        </p:nvSpPr>
        <p:spPr>
          <a:xfrm>
            <a:off x="266712" y="88540"/>
            <a:ext cx="8677264" cy="584775"/>
          </a:xfrm>
          <a:prstGeom prst="rect">
            <a:avLst/>
          </a:prstGeom>
          <a:solidFill>
            <a:schemeClr val="tx1"/>
          </a:solidFill>
        </p:spPr>
        <p:txBody>
          <a:bodyPr wrap="square" rtlCol="0">
            <a:spAutoFit/>
          </a:bodyPr>
          <a:lstStyle/>
          <a:p>
            <a:r>
              <a:rPr lang="fr-FR" sz="3200" dirty="0" smtClean="0">
                <a:solidFill>
                  <a:prstClr val="white"/>
                </a:solidFill>
                <a:latin typeface="Rakesly Bk" panose="020B0506030202020204" pitchFamily="34" charset="0"/>
              </a:rPr>
              <a:t>…le financement de la santé, une réalité!</a:t>
            </a:r>
            <a:endParaRPr lang="fr-FR" sz="3200" dirty="0">
              <a:solidFill>
                <a:prstClr val="white"/>
              </a:solidFill>
              <a:latin typeface="Rakesly Bk" panose="020B0506030202020204" pitchFamily="34" charset="0"/>
            </a:endParaRPr>
          </a:p>
        </p:txBody>
      </p:sp>
    </p:spTree>
    <p:extLst>
      <p:ext uri="{BB962C8B-B14F-4D97-AF65-F5344CB8AC3E}">
        <p14:creationId xmlns:p14="http://schemas.microsoft.com/office/powerpoint/2010/main" val="179982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Rectangle 2"/>
          <p:cNvSpPr/>
          <p:nvPr/>
        </p:nvSpPr>
        <p:spPr>
          <a:xfrm>
            <a:off x="548449" y="961200"/>
            <a:ext cx="11072051" cy="1384995"/>
          </a:xfrm>
          <a:prstGeom prst="rect">
            <a:avLst/>
          </a:prstGeom>
        </p:spPr>
        <p:txBody>
          <a:bodyPr wrap="square">
            <a:spAutoFit/>
          </a:bodyPr>
          <a:lstStyle/>
          <a:p>
            <a:pPr marL="342900" lvl="0" indent="-342900" algn="just">
              <a:lnSpc>
                <a:spcPct val="150000"/>
              </a:lnSpc>
              <a:spcAft>
                <a:spcPts val="0"/>
              </a:spcAft>
              <a:buFont typeface="Times New Roman" panose="02020603050405020304" pitchFamily="18" charset="0"/>
              <a:buChar char="-"/>
            </a:pPr>
            <a:r>
              <a:rPr lang="fr-FR" sz="2800" dirty="0">
                <a:latin typeface="Times New Roman" panose="02020603050405020304" pitchFamily="18" charset="0"/>
                <a:ea typeface="Calibri" panose="020F0502020204030204" pitchFamily="34" charset="0"/>
                <a:cs typeface="Times New Roman" panose="02020603050405020304" pitchFamily="18" charset="0"/>
              </a:rPr>
              <a:t>la sécurisation des recettes à travers la collecte par les banques et l’utilisation des carnets de quittance sécurisées</a:t>
            </a:r>
            <a:r>
              <a:rPr lang="fr-FR" sz="2800" dirty="0" smtClean="0">
                <a:latin typeface="Times New Roman" panose="02020603050405020304" pitchFamily="18" charset="0"/>
                <a:ea typeface="Calibri" panose="020F0502020204030204" pitchFamily="34" charset="0"/>
                <a:cs typeface="Times New Roman" panose="02020603050405020304" pitchFamily="18" charset="0"/>
              </a:rPr>
              <a:t>.</a:t>
            </a:r>
            <a:endParaRPr lang="fr-FR"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ZoneTexte 3"/>
          <p:cNvSpPr txBox="1"/>
          <p:nvPr/>
        </p:nvSpPr>
        <p:spPr>
          <a:xfrm>
            <a:off x="548449" y="2546993"/>
            <a:ext cx="10805351" cy="1384995"/>
          </a:xfrm>
          <a:prstGeom prst="rect">
            <a:avLst/>
          </a:prstGeom>
          <a:noFill/>
        </p:spPr>
        <p:txBody>
          <a:bodyPr wrap="square" rtlCol="0">
            <a:spAutoFit/>
          </a:bodyPr>
          <a:lstStyle/>
          <a:p>
            <a:pPr marL="342900" lvl="0" indent="-342900" algn="just">
              <a:lnSpc>
                <a:spcPct val="150000"/>
              </a:lnSpc>
              <a:buFont typeface="Times New Roman" panose="02020603050405020304" pitchFamily="18" charset="0"/>
              <a:buChar char="-"/>
            </a:pPr>
            <a:r>
              <a:rPr lang="fr-FR" sz="2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la sensibilisation et l’éducation des contribuables au civisme fiscal afin de promouvoir le consentement volontaire à l’impôt.</a:t>
            </a:r>
          </a:p>
        </p:txBody>
      </p:sp>
      <p:sp>
        <p:nvSpPr>
          <p:cNvPr id="6" name="ZoneTexte 5"/>
          <p:cNvSpPr txBox="1"/>
          <p:nvPr/>
        </p:nvSpPr>
        <p:spPr>
          <a:xfrm>
            <a:off x="548448" y="4132786"/>
            <a:ext cx="11072051" cy="2031325"/>
          </a:xfrm>
          <a:prstGeom prst="rect">
            <a:avLst/>
          </a:prstGeom>
          <a:noFill/>
        </p:spPr>
        <p:txBody>
          <a:bodyPr wrap="square" rtlCol="0">
            <a:spAutoFit/>
          </a:bodyPr>
          <a:lstStyle/>
          <a:p>
            <a:pPr marL="342900" lvl="0" indent="-342900" algn="just">
              <a:lnSpc>
                <a:spcPct val="150000"/>
              </a:lnSpc>
              <a:buFont typeface="Times New Roman" panose="02020603050405020304" pitchFamily="18" charset="0"/>
              <a:buChar char="-"/>
            </a:pPr>
            <a:r>
              <a:rPr lang="fr-FR" sz="2800" dirty="0">
                <a:solidFill>
                  <a:prstClr val="black"/>
                </a:solidFill>
              </a:rPr>
              <a:t>L’immatriculation des individus afin d’optimiser la collecte de l’impôt sur le revenu des personnes physiques (IRPP) et d’autres recettes liées aux revenus. </a:t>
            </a:r>
            <a:endParaRPr lang="fr-FR" sz="2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856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pSp>
        <p:nvGrpSpPr>
          <p:cNvPr id="4" name="Groupe 3"/>
          <p:cNvGrpSpPr/>
          <p:nvPr/>
        </p:nvGrpSpPr>
        <p:grpSpPr>
          <a:xfrm>
            <a:off x="0" y="2989482"/>
            <a:ext cx="12079257" cy="727537"/>
            <a:chOff x="5440582" y="3090930"/>
            <a:chExt cx="6721367" cy="360608"/>
          </a:xfrm>
        </p:grpSpPr>
        <p:sp>
          <p:nvSpPr>
            <p:cNvPr id="5" name="Rectangle 4"/>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1524001" y="1619251"/>
            <a:ext cx="10555256" cy="1200329"/>
          </a:xfrm>
          <a:prstGeom prst="rect">
            <a:avLst/>
          </a:prstGeom>
          <a:noFill/>
        </p:spPr>
        <p:txBody>
          <a:bodyPr wrap="square" rtlCol="0">
            <a:spAutoFit/>
          </a:bodyPr>
          <a:lstStyle/>
          <a:p>
            <a:r>
              <a:rPr lang="fr-FR" sz="3600" dirty="0" smtClean="0">
                <a:solidFill>
                  <a:srgbClr val="00005E"/>
                </a:solidFill>
                <a:latin typeface="Georgia"/>
                <a:ea typeface="+mj-ea"/>
                <a:cs typeface="Arial" pitchFamily="34" charset="0"/>
              </a:rPr>
              <a:t>EFFICIENCE ALLOCATIVE ET MEILLEURE GOUVERNANCE AU MINISTERE DE LA SANTE</a:t>
            </a:r>
          </a:p>
        </p:txBody>
      </p:sp>
    </p:spTree>
    <p:extLst>
      <p:ext uri="{BB962C8B-B14F-4D97-AF65-F5344CB8AC3E}">
        <p14:creationId xmlns:p14="http://schemas.microsoft.com/office/powerpoint/2010/main" val="24096615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0" y="0"/>
            <a:ext cx="12193057" cy="6858594"/>
          </a:xfrm>
          <a:prstGeom prst="rect">
            <a:avLst/>
          </a:prstGeom>
        </p:spPr>
      </p:pic>
      <p:sp>
        <p:nvSpPr>
          <p:cNvPr id="3" name="Rectangle 2"/>
          <p:cNvSpPr/>
          <p:nvPr/>
        </p:nvSpPr>
        <p:spPr>
          <a:xfrm>
            <a:off x="548447" y="998918"/>
            <a:ext cx="11072051" cy="2246769"/>
          </a:xfrm>
          <a:prstGeom prst="rect">
            <a:avLst/>
          </a:prstGeom>
        </p:spPr>
        <p:txBody>
          <a:bodyPr wrap="square">
            <a:spAutoFit/>
          </a:bodyPr>
          <a:lstStyle/>
          <a:p>
            <a:pPr marL="342900" lvl="0" indent="-342900" algn="just">
              <a:spcAft>
                <a:spcPts val="0"/>
              </a:spcAft>
              <a:buFont typeface="Times New Roman" panose="02020603050405020304" pitchFamily="18" charset="0"/>
              <a:buChar char="-"/>
            </a:pPr>
            <a:r>
              <a:rPr lang="fr-FR" sz="2800" dirty="0" smtClean="0">
                <a:latin typeface="Times New Roman" panose="02020603050405020304" pitchFamily="18" charset="0"/>
                <a:ea typeface="Calibri" panose="020F0502020204030204" pitchFamily="34" charset="0"/>
                <a:cs typeface="Times New Roman" panose="02020603050405020304" pitchFamily="18" charset="0"/>
              </a:rPr>
              <a:t>La mise en œuvre progressive des reformes de l’UEMOA relatives à la gestion des finances publiques est une réelle opportunité</a:t>
            </a:r>
            <a:r>
              <a:rPr lang="fr-FR" sz="2800" dirty="0">
                <a:latin typeface="Times New Roman" panose="02020603050405020304" pitchFamily="18" charset="0"/>
                <a:ea typeface="Calibri" panose="020F0502020204030204" pitchFamily="34" charset="0"/>
                <a:cs typeface="Times New Roman" panose="02020603050405020304" pitchFamily="18" charset="0"/>
              </a:rPr>
              <a:t> </a:t>
            </a:r>
            <a:r>
              <a:rPr lang="fr-FR" sz="2800" dirty="0" smtClean="0">
                <a:latin typeface="Times New Roman" panose="02020603050405020304" pitchFamily="18" charset="0"/>
                <a:ea typeface="Calibri" panose="020F0502020204030204" pitchFamily="34" charset="0"/>
                <a:cs typeface="Times New Roman" panose="02020603050405020304" pitchFamily="18" charset="0"/>
              </a:rPr>
              <a:t>pour passer d’une logique de « budget moyens » à une logique de « budget axé sur les résultats » avec une recherche plus accrue de performance depuis l’allocation jusqu’à l’utilisation.</a:t>
            </a:r>
            <a:endParaRPr lang="fr-FR"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ZoneTexte 5"/>
          <p:cNvSpPr txBox="1"/>
          <p:nvPr/>
        </p:nvSpPr>
        <p:spPr>
          <a:xfrm>
            <a:off x="633289" y="3712107"/>
            <a:ext cx="11072051" cy="2246769"/>
          </a:xfrm>
          <a:prstGeom prst="rect">
            <a:avLst/>
          </a:prstGeom>
          <a:noFill/>
        </p:spPr>
        <p:txBody>
          <a:bodyPr wrap="square" rtlCol="0">
            <a:spAutoFit/>
          </a:bodyPr>
          <a:lstStyle/>
          <a:p>
            <a:pPr marL="342900" lvl="0" indent="-342900" algn="just">
              <a:buFont typeface="Times New Roman" panose="02020603050405020304" pitchFamily="18" charset="0"/>
              <a:buChar char="-"/>
            </a:pPr>
            <a:r>
              <a:rPr lang="fr-FR" sz="2800" dirty="0" smtClean="0">
                <a:solidFill>
                  <a:prstClr val="black"/>
                </a:solidFill>
              </a:rPr>
              <a:t>Avec l’établissement des Projets annuels de performance (PAP) et des Rapports annuels de performances (RAP), l’utilisation des critères d’analyse des coûts unitaires, la définition des indicateurs et une  meilleure gouvernance, l’efficience allocative pourrait être atteinte en vue de la santé pour tous.</a:t>
            </a:r>
            <a:endParaRPr lang="fr-FR" sz="2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980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pSp>
        <p:nvGrpSpPr>
          <p:cNvPr id="4" name="Groupe 3"/>
          <p:cNvGrpSpPr/>
          <p:nvPr/>
        </p:nvGrpSpPr>
        <p:grpSpPr>
          <a:xfrm>
            <a:off x="0" y="2989482"/>
            <a:ext cx="12079257" cy="727537"/>
            <a:chOff x="5440582" y="3090930"/>
            <a:chExt cx="6721367" cy="360608"/>
          </a:xfrm>
        </p:grpSpPr>
        <p:sp>
          <p:nvSpPr>
            <p:cNvPr id="5" name="Rectangle 4"/>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ZoneTexte 12"/>
          <p:cNvSpPr txBox="1"/>
          <p:nvPr/>
        </p:nvSpPr>
        <p:spPr>
          <a:xfrm>
            <a:off x="3396377" y="2133601"/>
            <a:ext cx="6852006" cy="646331"/>
          </a:xfrm>
          <a:prstGeom prst="rect">
            <a:avLst/>
          </a:prstGeom>
          <a:noFill/>
        </p:spPr>
        <p:txBody>
          <a:bodyPr wrap="square" rtlCol="0">
            <a:spAutoFit/>
          </a:bodyPr>
          <a:lstStyle/>
          <a:p>
            <a:r>
              <a:rPr lang="fr-FR" sz="3600" dirty="0" smtClean="0">
                <a:solidFill>
                  <a:srgbClr val="00005E"/>
                </a:solidFill>
                <a:latin typeface="Georgia"/>
                <a:ea typeface="+mj-ea"/>
                <a:cs typeface="Arial" pitchFamily="34" charset="0"/>
              </a:rPr>
              <a:t>FINANCEMENTS INNOVANTS</a:t>
            </a:r>
          </a:p>
        </p:txBody>
      </p:sp>
      <p:sp>
        <p:nvSpPr>
          <p:cNvPr id="14" name="Freeform: Shape 30"/>
          <p:cNvSpPr/>
          <p:nvPr/>
        </p:nvSpPr>
        <p:spPr bwMode="auto">
          <a:xfrm rot="10800000" flipH="1">
            <a:off x="0" y="4371974"/>
            <a:ext cx="12192000" cy="248534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a:gradFill flip="none" rotWithShape="1">
            <a:gsLst>
              <a:gs pos="0">
                <a:srgbClr val="FFC000"/>
              </a:gs>
              <a:gs pos="100000">
                <a:srgbClr val="28113D">
                  <a:alpha val="0"/>
                </a:srgbClr>
              </a:gs>
            </a:gsLst>
            <a:lin ang="0" scaled="1"/>
            <a:tileRect/>
          </a:gradFill>
          <a:ln w="635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srgbClr val="000000"/>
              </a:solidFill>
              <a:effectLst/>
              <a:uLnTx/>
              <a:uFillTx/>
            </a:endParaRPr>
          </a:p>
        </p:txBody>
      </p:sp>
      <p:sp>
        <p:nvSpPr>
          <p:cNvPr id="15" name="Freeform: Shape 30"/>
          <p:cNvSpPr/>
          <p:nvPr/>
        </p:nvSpPr>
        <p:spPr bwMode="auto">
          <a:xfrm rot="10800000" flipH="1">
            <a:off x="0" y="4038599"/>
            <a:ext cx="12192000" cy="2257426"/>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a:gradFill flip="none" rotWithShape="1">
            <a:gsLst>
              <a:gs pos="0">
                <a:srgbClr val="FFC000"/>
              </a:gs>
              <a:gs pos="100000">
                <a:srgbClr val="28113D">
                  <a:alpha val="0"/>
                </a:srgbClr>
              </a:gs>
            </a:gsLst>
            <a:lin ang="0" scaled="1"/>
            <a:tileRect/>
          </a:gradFill>
          <a:ln w="635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srgbClr val="000000"/>
              </a:solidFill>
              <a:effectLst/>
              <a:uLnTx/>
              <a:uFillTx/>
            </a:endParaRPr>
          </a:p>
        </p:txBody>
      </p:sp>
      <p:sp>
        <p:nvSpPr>
          <p:cNvPr id="16" name="Freeform: Shape 30"/>
          <p:cNvSpPr/>
          <p:nvPr/>
        </p:nvSpPr>
        <p:spPr bwMode="auto">
          <a:xfrm rot="10800000" flipH="1">
            <a:off x="0" y="3952874"/>
            <a:ext cx="12192000" cy="1971676"/>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a:gradFill flip="none" rotWithShape="1">
            <a:gsLst>
              <a:gs pos="0">
                <a:srgbClr val="FFC000"/>
              </a:gs>
              <a:gs pos="100000">
                <a:srgbClr val="28113D">
                  <a:alpha val="0"/>
                </a:srgbClr>
              </a:gs>
            </a:gsLst>
            <a:lin ang="0" scaled="1"/>
            <a:tileRect/>
          </a:gradFill>
          <a:ln w="635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37432556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18" y="0"/>
            <a:ext cx="5134747" cy="6857999"/>
          </a:xfrm>
          <a:prstGeom prst="rect">
            <a:avLst/>
          </a:prstGeom>
        </p:spPr>
      </p:pic>
      <p:pic>
        <p:nvPicPr>
          <p:cNvPr id="3" name="Espace réservé pour une image  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2309" b="12309"/>
          <a:stretch>
            <a:fillRect/>
          </a:stretch>
        </p:blipFill>
        <p:spPr>
          <a:xfrm>
            <a:off x="5087974" y="3"/>
            <a:ext cx="7104025" cy="5639365"/>
          </a:xfrm>
        </p:spPr>
      </p:pic>
      <p:grpSp>
        <p:nvGrpSpPr>
          <p:cNvPr id="32" name="Group 31"/>
          <p:cNvGrpSpPr/>
          <p:nvPr/>
        </p:nvGrpSpPr>
        <p:grpSpPr>
          <a:xfrm>
            <a:off x="1141836" y="4429493"/>
            <a:ext cx="6630932" cy="2419749"/>
            <a:chOff x="-611188" y="657226"/>
            <a:chExt cx="13620751" cy="4970463"/>
          </a:xfrm>
        </p:grpSpPr>
        <p:sp>
          <p:nvSpPr>
            <p:cNvPr id="33" name="Freeform 5"/>
            <p:cNvSpPr>
              <a:spLocks noEditPoints="1"/>
            </p:cNvSpPr>
            <p:nvPr/>
          </p:nvSpPr>
          <p:spPr bwMode="auto">
            <a:xfrm>
              <a:off x="2714625" y="2686051"/>
              <a:ext cx="2087563" cy="2011363"/>
            </a:xfrm>
            <a:custGeom>
              <a:avLst/>
              <a:gdLst>
                <a:gd name="T0" fmla="*/ 448 w 493"/>
                <a:gd name="T1" fmla="*/ 116 h 474"/>
                <a:gd name="T2" fmla="*/ 453 w 493"/>
                <a:gd name="T3" fmla="*/ 350 h 474"/>
                <a:gd name="T4" fmla="*/ 251 w 493"/>
                <a:gd name="T5" fmla="*/ 472 h 474"/>
                <a:gd name="T6" fmla="*/ 46 w 493"/>
                <a:gd name="T7" fmla="*/ 359 h 474"/>
                <a:gd name="T8" fmla="*/ 41 w 493"/>
                <a:gd name="T9" fmla="*/ 124 h 474"/>
                <a:gd name="T10" fmla="*/ 242 w 493"/>
                <a:gd name="T11" fmla="*/ 2 h 474"/>
                <a:gd name="T12" fmla="*/ 448 w 493"/>
                <a:gd name="T13" fmla="*/ 116 h 474"/>
                <a:gd name="T14" fmla="*/ 246 w 493"/>
                <a:gd name="T15" fmla="*/ 177 h 474"/>
                <a:gd name="T16" fmla="*/ 194 w 493"/>
                <a:gd name="T17" fmla="*/ 208 h 474"/>
                <a:gd name="T18" fmla="*/ 195 w 493"/>
                <a:gd name="T19" fmla="*/ 268 h 474"/>
                <a:gd name="T20" fmla="*/ 248 w 493"/>
                <a:gd name="T21" fmla="*/ 297 h 474"/>
                <a:gd name="T22" fmla="*/ 299 w 493"/>
                <a:gd name="T23" fmla="*/ 266 h 474"/>
                <a:gd name="T24" fmla="*/ 298 w 493"/>
                <a:gd name="T25" fmla="*/ 206 h 474"/>
                <a:gd name="T26" fmla="*/ 246 w 493"/>
                <a:gd name="T27" fmla="*/ 177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3" h="474">
                  <a:moveTo>
                    <a:pt x="448" y="116"/>
                  </a:moveTo>
                  <a:cubicBezTo>
                    <a:pt x="491" y="187"/>
                    <a:pt x="493" y="277"/>
                    <a:pt x="453" y="350"/>
                  </a:cubicBezTo>
                  <a:cubicBezTo>
                    <a:pt x="412" y="424"/>
                    <a:pt x="335" y="470"/>
                    <a:pt x="251" y="472"/>
                  </a:cubicBezTo>
                  <a:cubicBezTo>
                    <a:pt x="167" y="474"/>
                    <a:pt x="89" y="430"/>
                    <a:pt x="46" y="359"/>
                  </a:cubicBezTo>
                  <a:cubicBezTo>
                    <a:pt x="2" y="287"/>
                    <a:pt x="0" y="197"/>
                    <a:pt x="41" y="124"/>
                  </a:cubicBezTo>
                  <a:cubicBezTo>
                    <a:pt x="81" y="50"/>
                    <a:pt x="158" y="4"/>
                    <a:pt x="242" y="2"/>
                  </a:cubicBezTo>
                  <a:cubicBezTo>
                    <a:pt x="326" y="0"/>
                    <a:pt x="404" y="44"/>
                    <a:pt x="448" y="116"/>
                  </a:cubicBezTo>
                  <a:close/>
                  <a:moveTo>
                    <a:pt x="246" y="177"/>
                  </a:moveTo>
                  <a:cubicBezTo>
                    <a:pt x="224" y="178"/>
                    <a:pt x="205" y="189"/>
                    <a:pt x="194" y="208"/>
                  </a:cubicBezTo>
                  <a:cubicBezTo>
                    <a:pt x="184" y="227"/>
                    <a:pt x="184" y="250"/>
                    <a:pt x="195" y="268"/>
                  </a:cubicBezTo>
                  <a:cubicBezTo>
                    <a:pt x="206" y="286"/>
                    <a:pt x="227" y="297"/>
                    <a:pt x="248" y="297"/>
                  </a:cubicBezTo>
                  <a:cubicBezTo>
                    <a:pt x="269" y="297"/>
                    <a:pt x="289" y="285"/>
                    <a:pt x="299" y="266"/>
                  </a:cubicBezTo>
                  <a:cubicBezTo>
                    <a:pt x="310" y="247"/>
                    <a:pt x="309" y="224"/>
                    <a:pt x="298" y="206"/>
                  </a:cubicBezTo>
                  <a:cubicBezTo>
                    <a:pt x="287" y="188"/>
                    <a:pt x="267" y="177"/>
                    <a:pt x="246" y="177"/>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34" name="Freeform 6"/>
            <p:cNvSpPr>
              <a:spLocks noEditPoints="1"/>
            </p:cNvSpPr>
            <p:nvPr/>
          </p:nvSpPr>
          <p:spPr bwMode="auto">
            <a:xfrm>
              <a:off x="4281488" y="1838326"/>
              <a:ext cx="698500" cy="682625"/>
            </a:xfrm>
            <a:custGeom>
              <a:avLst/>
              <a:gdLst>
                <a:gd name="T0" fmla="*/ 91 w 165"/>
                <a:gd name="T1" fmla="*/ 3 h 161"/>
                <a:gd name="T2" fmla="*/ 154 w 165"/>
                <a:gd name="T3" fmla="*/ 49 h 161"/>
                <a:gd name="T4" fmla="*/ 145 w 165"/>
                <a:gd name="T5" fmla="*/ 126 h 161"/>
                <a:gd name="T6" fmla="*/ 74 w 165"/>
                <a:gd name="T7" fmla="*/ 158 h 161"/>
                <a:gd name="T8" fmla="*/ 12 w 165"/>
                <a:gd name="T9" fmla="*/ 112 h 161"/>
                <a:gd name="T10" fmla="*/ 20 w 165"/>
                <a:gd name="T11" fmla="*/ 35 h 161"/>
                <a:gd name="T12" fmla="*/ 91 w 165"/>
                <a:gd name="T13" fmla="*/ 3 h 161"/>
                <a:gd name="T14" fmla="*/ 62 w 165"/>
                <a:gd name="T15" fmla="*/ 65 h 161"/>
                <a:gd name="T16" fmla="*/ 59 w 165"/>
                <a:gd name="T17" fmla="*/ 91 h 161"/>
                <a:gd name="T18" fmla="*/ 80 w 165"/>
                <a:gd name="T19" fmla="*/ 106 h 161"/>
                <a:gd name="T20" fmla="*/ 104 w 165"/>
                <a:gd name="T21" fmla="*/ 96 h 161"/>
                <a:gd name="T22" fmla="*/ 107 w 165"/>
                <a:gd name="T23" fmla="*/ 70 h 161"/>
                <a:gd name="T24" fmla="*/ 86 w 165"/>
                <a:gd name="T25" fmla="*/ 54 h 161"/>
                <a:gd name="T26" fmla="*/ 62 w 165"/>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9" y="6"/>
                    <a:pt x="143" y="24"/>
                    <a:pt x="154" y="49"/>
                  </a:cubicBezTo>
                  <a:cubicBezTo>
                    <a:pt x="165" y="74"/>
                    <a:pt x="162" y="104"/>
                    <a:pt x="145" y="126"/>
                  </a:cubicBezTo>
                  <a:cubicBezTo>
                    <a:pt x="129" y="149"/>
                    <a:pt x="102" y="161"/>
                    <a:pt x="74" y="158"/>
                  </a:cubicBezTo>
                  <a:cubicBezTo>
                    <a:pt x="47" y="155"/>
                    <a:pt x="23" y="137"/>
                    <a:pt x="12" y="112"/>
                  </a:cubicBezTo>
                  <a:cubicBezTo>
                    <a:pt x="0" y="86"/>
                    <a:pt x="4" y="57"/>
                    <a:pt x="20" y="35"/>
                  </a:cubicBezTo>
                  <a:cubicBezTo>
                    <a:pt x="36" y="12"/>
                    <a:pt x="63" y="0"/>
                    <a:pt x="91" y="3"/>
                  </a:cubicBezTo>
                  <a:close/>
                  <a:moveTo>
                    <a:pt x="62" y="65"/>
                  </a:moveTo>
                  <a:cubicBezTo>
                    <a:pt x="56" y="73"/>
                    <a:pt x="55" y="82"/>
                    <a:pt x="59" y="91"/>
                  </a:cubicBezTo>
                  <a:cubicBezTo>
                    <a:pt x="63" y="100"/>
                    <a:pt x="71" y="105"/>
                    <a:pt x="80" y="106"/>
                  </a:cubicBezTo>
                  <a:cubicBezTo>
                    <a:pt x="89" y="107"/>
                    <a:pt x="98" y="103"/>
                    <a:pt x="104" y="96"/>
                  </a:cubicBezTo>
                  <a:cubicBezTo>
                    <a:pt x="109" y="88"/>
                    <a:pt x="110" y="78"/>
                    <a:pt x="107" y="70"/>
                  </a:cubicBezTo>
                  <a:cubicBezTo>
                    <a:pt x="103" y="61"/>
                    <a:pt x="95" y="55"/>
                    <a:pt x="86" y="54"/>
                  </a:cubicBezTo>
                  <a:cubicBezTo>
                    <a:pt x="76" y="53"/>
                    <a:pt x="67" y="57"/>
                    <a:pt x="62" y="6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35" name="Freeform 7"/>
            <p:cNvSpPr>
              <a:spLocks noEditPoints="1"/>
            </p:cNvSpPr>
            <p:nvPr/>
          </p:nvSpPr>
          <p:spPr bwMode="auto">
            <a:xfrm>
              <a:off x="5000625" y="3900488"/>
              <a:ext cx="1084263" cy="1095375"/>
            </a:xfrm>
            <a:custGeom>
              <a:avLst/>
              <a:gdLst>
                <a:gd name="T0" fmla="*/ 212 w 256"/>
                <a:gd name="T1" fmla="*/ 217 h 258"/>
                <a:gd name="T2" fmla="*/ 94 w 256"/>
                <a:gd name="T3" fmla="*/ 246 h 258"/>
                <a:gd name="T4" fmla="*/ 10 w 256"/>
                <a:gd name="T5" fmla="*/ 158 h 258"/>
                <a:gd name="T6" fmla="*/ 44 w 256"/>
                <a:gd name="T7" fmla="*/ 41 h 258"/>
                <a:gd name="T8" fmla="*/ 162 w 256"/>
                <a:gd name="T9" fmla="*/ 13 h 258"/>
                <a:gd name="T10" fmla="*/ 246 w 256"/>
                <a:gd name="T11" fmla="*/ 101 h 258"/>
                <a:gd name="T12" fmla="*/ 212 w 256"/>
                <a:gd name="T13" fmla="*/ 217 h 258"/>
                <a:gd name="T14" fmla="*/ 145 w 256"/>
                <a:gd name="T15" fmla="*/ 125 h 258"/>
                <a:gd name="T16" fmla="*/ 133 w 256"/>
                <a:gd name="T17" fmla="*/ 112 h 258"/>
                <a:gd name="T18" fmla="*/ 115 w 256"/>
                <a:gd name="T19" fmla="*/ 116 h 258"/>
                <a:gd name="T20" fmla="*/ 110 w 256"/>
                <a:gd name="T21" fmla="*/ 133 h 258"/>
                <a:gd name="T22" fmla="*/ 123 w 256"/>
                <a:gd name="T23" fmla="*/ 146 h 258"/>
                <a:gd name="T24" fmla="*/ 140 w 256"/>
                <a:gd name="T25" fmla="*/ 142 h 258"/>
                <a:gd name="T26" fmla="*/ 145 w 256"/>
                <a:gd name="T27" fmla="*/ 12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8">
                  <a:moveTo>
                    <a:pt x="212" y="217"/>
                  </a:moveTo>
                  <a:cubicBezTo>
                    <a:pt x="180" y="247"/>
                    <a:pt x="135" y="258"/>
                    <a:pt x="94" y="246"/>
                  </a:cubicBezTo>
                  <a:cubicBezTo>
                    <a:pt x="52" y="233"/>
                    <a:pt x="20" y="200"/>
                    <a:pt x="10" y="158"/>
                  </a:cubicBezTo>
                  <a:cubicBezTo>
                    <a:pt x="0" y="116"/>
                    <a:pt x="13" y="71"/>
                    <a:pt x="44" y="41"/>
                  </a:cubicBezTo>
                  <a:cubicBezTo>
                    <a:pt x="75" y="11"/>
                    <a:pt x="120" y="0"/>
                    <a:pt x="162" y="13"/>
                  </a:cubicBezTo>
                  <a:cubicBezTo>
                    <a:pt x="204" y="25"/>
                    <a:pt x="236" y="58"/>
                    <a:pt x="246" y="101"/>
                  </a:cubicBezTo>
                  <a:cubicBezTo>
                    <a:pt x="256" y="143"/>
                    <a:pt x="243" y="187"/>
                    <a:pt x="212" y="217"/>
                  </a:cubicBezTo>
                  <a:close/>
                  <a:moveTo>
                    <a:pt x="145" y="125"/>
                  </a:moveTo>
                  <a:cubicBezTo>
                    <a:pt x="144" y="119"/>
                    <a:pt x="139" y="114"/>
                    <a:pt x="133" y="112"/>
                  </a:cubicBezTo>
                  <a:cubicBezTo>
                    <a:pt x="127" y="110"/>
                    <a:pt x="120" y="112"/>
                    <a:pt x="115" y="116"/>
                  </a:cubicBezTo>
                  <a:cubicBezTo>
                    <a:pt x="111" y="121"/>
                    <a:pt x="109" y="127"/>
                    <a:pt x="110" y="133"/>
                  </a:cubicBezTo>
                  <a:cubicBezTo>
                    <a:pt x="112" y="140"/>
                    <a:pt x="117" y="145"/>
                    <a:pt x="123" y="146"/>
                  </a:cubicBezTo>
                  <a:cubicBezTo>
                    <a:pt x="129" y="148"/>
                    <a:pt x="136" y="147"/>
                    <a:pt x="140" y="142"/>
                  </a:cubicBezTo>
                  <a:cubicBezTo>
                    <a:pt x="145" y="138"/>
                    <a:pt x="147" y="131"/>
                    <a:pt x="145" y="12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36" name="Freeform 8"/>
            <p:cNvSpPr>
              <a:spLocks noEditPoints="1"/>
            </p:cNvSpPr>
            <p:nvPr/>
          </p:nvSpPr>
          <p:spPr bwMode="auto">
            <a:xfrm>
              <a:off x="5241925" y="2135188"/>
              <a:ext cx="1503363" cy="1514475"/>
            </a:xfrm>
            <a:custGeom>
              <a:avLst/>
              <a:gdLst>
                <a:gd name="T0" fmla="*/ 295 w 355"/>
                <a:gd name="T1" fmla="*/ 58 h 357"/>
                <a:gd name="T2" fmla="*/ 341 w 355"/>
                <a:gd name="T3" fmla="*/ 220 h 357"/>
                <a:gd name="T4" fmla="*/ 223 w 355"/>
                <a:gd name="T5" fmla="*/ 340 h 357"/>
                <a:gd name="T6" fmla="*/ 60 w 355"/>
                <a:gd name="T7" fmla="*/ 299 h 357"/>
                <a:gd name="T8" fmla="*/ 15 w 355"/>
                <a:gd name="T9" fmla="*/ 137 h 357"/>
                <a:gd name="T10" fmla="*/ 132 w 355"/>
                <a:gd name="T11" fmla="*/ 17 h 357"/>
                <a:gd name="T12" fmla="*/ 295 w 355"/>
                <a:gd name="T13" fmla="*/ 58 h 357"/>
                <a:gd name="T14" fmla="*/ 142 w 355"/>
                <a:gd name="T15" fmla="*/ 51 h 357"/>
                <a:gd name="T16" fmla="*/ 50 w 355"/>
                <a:gd name="T17" fmla="*/ 146 h 357"/>
                <a:gd name="T18" fmla="*/ 86 w 355"/>
                <a:gd name="T19" fmla="*/ 273 h 357"/>
                <a:gd name="T20" fmla="*/ 213 w 355"/>
                <a:gd name="T21" fmla="*/ 306 h 357"/>
                <a:gd name="T22" fmla="*/ 306 w 355"/>
                <a:gd name="T23" fmla="*/ 211 h 357"/>
                <a:gd name="T24" fmla="*/ 270 w 355"/>
                <a:gd name="T25" fmla="*/ 84 h 357"/>
                <a:gd name="T26" fmla="*/ 142 w 355"/>
                <a:gd name="T27" fmla="*/ 5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5" h="357">
                  <a:moveTo>
                    <a:pt x="295" y="58"/>
                  </a:moveTo>
                  <a:cubicBezTo>
                    <a:pt x="338" y="100"/>
                    <a:pt x="355" y="162"/>
                    <a:pt x="341" y="220"/>
                  </a:cubicBezTo>
                  <a:cubicBezTo>
                    <a:pt x="326" y="278"/>
                    <a:pt x="281" y="324"/>
                    <a:pt x="223" y="340"/>
                  </a:cubicBezTo>
                  <a:cubicBezTo>
                    <a:pt x="165" y="357"/>
                    <a:pt x="103" y="341"/>
                    <a:pt x="60" y="299"/>
                  </a:cubicBezTo>
                  <a:cubicBezTo>
                    <a:pt x="17" y="257"/>
                    <a:pt x="0" y="195"/>
                    <a:pt x="15" y="137"/>
                  </a:cubicBezTo>
                  <a:cubicBezTo>
                    <a:pt x="30" y="79"/>
                    <a:pt x="74" y="33"/>
                    <a:pt x="132" y="17"/>
                  </a:cubicBezTo>
                  <a:cubicBezTo>
                    <a:pt x="190" y="0"/>
                    <a:pt x="252" y="16"/>
                    <a:pt x="295" y="58"/>
                  </a:cubicBezTo>
                  <a:close/>
                  <a:moveTo>
                    <a:pt x="142" y="51"/>
                  </a:moveTo>
                  <a:cubicBezTo>
                    <a:pt x="96" y="64"/>
                    <a:pt x="61" y="100"/>
                    <a:pt x="50" y="146"/>
                  </a:cubicBezTo>
                  <a:cubicBezTo>
                    <a:pt x="38" y="192"/>
                    <a:pt x="52" y="240"/>
                    <a:pt x="86" y="273"/>
                  </a:cubicBezTo>
                  <a:cubicBezTo>
                    <a:pt x="119" y="306"/>
                    <a:pt x="168" y="318"/>
                    <a:pt x="213" y="306"/>
                  </a:cubicBezTo>
                  <a:cubicBezTo>
                    <a:pt x="259" y="293"/>
                    <a:pt x="294" y="257"/>
                    <a:pt x="306" y="211"/>
                  </a:cubicBezTo>
                  <a:cubicBezTo>
                    <a:pt x="317" y="165"/>
                    <a:pt x="304" y="117"/>
                    <a:pt x="270" y="84"/>
                  </a:cubicBezTo>
                  <a:cubicBezTo>
                    <a:pt x="236" y="51"/>
                    <a:pt x="187" y="39"/>
                    <a:pt x="142" y="51"/>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37" name="Freeform 9"/>
            <p:cNvSpPr>
              <a:spLocks noEditPoints="1"/>
            </p:cNvSpPr>
            <p:nvPr/>
          </p:nvSpPr>
          <p:spPr bwMode="auto">
            <a:xfrm>
              <a:off x="4225925" y="4826001"/>
              <a:ext cx="698500" cy="682625"/>
            </a:xfrm>
            <a:custGeom>
              <a:avLst/>
              <a:gdLst>
                <a:gd name="T0" fmla="*/ 91 w 165"/>
                <a:gd name="T1" fmla="*/ 3 h 161"/>
                <a:gd name="T2" fmla="*/ 154 w 165"/>
                <a:gd name="T3" fmla="*/ 49 h 161"/>
                <a:gd name="T4" fmla="*/ 145 w 165"/>
                <a:gd name="T5" fmla="*/ 126 h 161"/>
                <a:gd name="T6" fmla="*/ 74 w 165"/>
                <a:gd name="T7" fmla="*/ 158 h 161"/>
                <a:gd name="T8" fmla="*/ 11 w 165"/>
                <a:gd name="T9" fmla="*/ 112 h 161"/>
                <a:gd name="T10" fmla="*/ 20 w 165"/>
                <a:gd name="T11" fmla="*/ 35 h 161"/>
                <a:gd name="T12" fmla="*/ 91 w 165"/>
                <a:gd name="T13" fmla="*/ 3 h 161"/>
                <a:gd name="T14" fmla="*/ 34 w 165"/>
                <a:gd name="T15" fmla="*/ 45 h 161"/>
                <a:gd name="T16" fmla="*/ 28 w 165"/>
                <a:gd name="T17" fmla="*/ 105 h 161"/>
                <a:gd name="T18" fmla="*/ 76 w 165"/>
                <a:gd name="T19" fmla="*/ 140 h 161"/>
                <a:gd name="T20" fmla="*/ 131 w 165"/>
                <a:gd name="T21" fmla="*/ 116 h 161"/>
                <a:gd name="T22" fmla="*/ 137 w 165"/>
                <a:gd name="T23" fmla="*/ 56 h 161"/>
                <a:gd name="T24" fmla="*/ 89 w 165"/>
                <a:gd name="T25" fmla="*/ 21 h 161"/>
                <a:gd name="T26" fmla="*/ 34 w 165"/>
                <a:gd name="T27"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8" y="6"/>
                    <a:pt x="142" y="24"/>
                    <a:pt x="154" y="49"/>
                  </a:cubicBezTo>
                  <a:cubicBezTo>
                    <a:pt x="165" y="75"/>
                    <a:pt x="162" y="104"/>
                    <a:pt x="145" y="126"/>
                  </a:cubicBezTo>
                  <a:cubicBezTo>
                    <a:pt x="129" y="149"/>
                    <a:pt x="102" y="161"/>
                    <a:pt x="74" y="158"/>
                  </a:cubicBezTo>
                  <a:cubicBezTo>
                    <a:pt x="46" y="155"/>
                    <a:pt x="23" y="137"/>
                    <a:pt x="11" y="112"/>
                  </a:cubicBezTo>
                  <a:cubicBezTo>
                    <a:pt x="0" y="86"/>
                    <a:pt x="3" y="57"/>
                    <a:pt x="20" y="35"/>
                  </a:cubicBezTo>
                  <a:cubicBezTo>
                    <a:pt x="36" y="12"/>
                    <a:pt x="63" y="0"/>
                    <a:pt x="91" y="3"/>
                  </a:cubicBezTo>
                  <a:close/>
                  <a:moveTo>
                    <a:pt x="34" y="45"/>
                  </a:moveTo>
                  <a:cubicBezTo>
                    <a:pt x="21" y="62"/>
                    <a:pt x="19" y="85"/>
                    <a:pt x="28" y="105"/>
                  </a:cubicBezTo>
                  <a:cubicBezTo>
                    <a:pt x="36" y="124"/>
                    <a:pt x="55" y="138"/>
                    <a:pt x="76" y="140"/>
                  </a:cubicBezTo>
                  <a:cubicBezTo>
                    <a:pt x="97" y="142"/>
                    <a:pt x="118" y="133"/>
                    <a:pt x="131" y="116"/>
                  </a:cubicBezTo>
                  <a:cubicBezTo>
                    <a:pt x="143" y="99"/>
                    <a:pt x="146" y="76"/>
                    <a:pt x="137" y="56"/>
                  </a:cubicBezTo>
                  <a:cubicBezTo>
                    <a:pt x="129" y="37"/>
                    <a:pt x="110" y="23"/>
                    <a:pt x="89" y="21"/>
                  </a:cubicBezTo>
                  <a:cubicBezTo>
                    <a:pt x="68" y="19"/>
                    <a:pt x="47" y="28"/>
                    <a:pt x="34" y="4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38" name="Freeform 10"/>
            <p:cNvSpPr>
              <a:spLocks noEditPoints="1"/>
            </p:cNvSpPr>
            <p:nvPr/>
          </p:nvSpPr>
          <p:spPr bwMode="auto">
            <a:xfrm>
              <a:off x="8977313" y="2470151"/>
              <a:ext cx="2089150" cy="2006600"/>
            </a:xfrm>
            <a:custGeom>
              <a:avLst/>
              <a:gdLst>
                <a:gd name="T0" fmla="*/ 448 w 493"/>
                <a:gd name="T1" fmla="*/ 115 h 473"/>
                <a:gd name="T2" fmla="*/ 452 w 493"/>
                <a:gd name="T3" fmla="*/ 350 h 473"/>
                <a:gd name="T4" fmla="*/ 251 w 493"/>
                <a:gd name="T5" fmla="*/ 471 h 473"/>
                <a:gd name="T6" fmla="*/ 45 w 493"/>
                <a:gd name="T7" fmla="*/ 358 h 473"/>
                <a:gd name="T8" fmla="*/ 41 w 493"/>
                <a:gd name="T9" fmla="*/ 123 h 473"/>
                <a:gd name="T10" fmla="*/ 242 w 493"/>
                <a:gd name="T11" fmla="*/ 2 h 473"/>
                <a:gd name="T12" fmla="*/ 448 w 493"/>
                <a:gd name="T13" fmla="*/ 115 h 473"/>
                <a:gd name="T14" fmla="*/ 245 w 493"/>
                <a:gd name="T15" fmla="*/ 177 h 473"/>
                <a:gd name="T16" fmla="*/ 194 w 493"/>
                <a:gd name="T17" fmla="*/ 208 h 473"/>
                <a:gd name="T18" fmla="*/ 195 w 493"/>
                <a:gd name="T19" fmla="*/ 268 h 473"/>
                <a:gd name="T20" fmla="*/ 248 w 493"/>
                <a:gd name="T21" fmla="*/ 296 h 473"/>
                <a:gd name="T22" fmla="*/ 299 w 493"/>
                <a:gd name="T23" fmla="*/ 265 h 473"/>
                <a:gd name="T24" fmla="*/ 298 w 493"/>
                <a:gd name="T25" fmla="*/ 205 h 473"/>
                <a:gd name="T26" fmla="*/ 245 w 493"/>
                <a:gd name="T27" fmla="*/ 177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3" h="473">
                  <a:moveTo>
                    <a:pt x="448" y="115"/>
                  </a:moveTo>
                  <a:cubicBezTo>
                    <a:pt x="491" y="187"/>
                    <a:pt x="493" y="276"/>
                    <a:pt x="452" y="350"/>
                  </a:cubicBezTo>
                  <a:cubicBezTo>
                    <a:pt x="412" y="423"/>
                    <a:pt x="335" y="470"/>
                    <a:pt x="251" y="471"/>
                  </a:cubicBezTo>
                  <a:cubicBezTo>
                    <a:pt x="167" y="473"/>
                    <a:pt x="89" y="430"/>
                    <a:pt x="45" y="358"/>
                  </a:cubicBezTo>
                  <a:cubicBezTo>
                    <a:pt x="2" y="286"/>
                    <a:pt x="0" y="197"/>
                    <a:pt x="41" y="123"/>
                  </a:cubicBezTo>
                  <a:cubicBezTo>
                    <a:pt x="81" y="50"/>
                    <a:pt x="158" y="3"/>
                    <a:pt x="242" y="2"/>
                  </a:cubicBezTo>
                  <a:cubicBezTo>
                    <a:pt x="326" y="0"/>
                    <a:pt x="404" y="43"/>
                    <a:pt x="448" y="115"/>
                  </a:cubicBezTo>
                  <a:close/>
                  <a:moveTo>
                    <a:pt x="245" y="177"/>
                  </a:moveTo>
                  <a:cubicBezTo>
                    <a:pt x="224" y="177"/>
                    <a:pt x="204" y="189"/>
                    <a:pt x="194" y="208"/>
                  </a:cubicBezTo>
                  <a:cubicBezTo>
                    <a:pt x="183" y="226"/>
                    <a:pt x="184" y="249"/>
                    <a:pt x="195" y="268"/>
                  </a:cubicBezTo>
                  <a:cubicBezTo>
                    <a:pt x="206" y="286"/>
                    <a:pt x="226" y="297"/>
                    <a:pt x="248" y="296"/>
                  </a:cubicBezTo>
                  <a:cubicBezTo>
                    <a:pt x="269" y="296"/>
                    <a:pt x="289" y="284"/>
                    <a:pt x="299" y="265"/>
                  </a:cubicBezTo>
                  <a:cubicBezTo>
                    <a:pt x="309" y="247"/>
                    <a:pt x="309" y="224"/>
                    <a:pt x="298" y="205"/>
                  </a:cubicBezTo>
                  <a:cubicBezTo>
                    <a:pt x="287" y="187"/>
                    <a:pt x="267" y="176"/>
                    <a:pt x="245" y="177"/>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39" name="Freeform 11"/>
            <p:cNvSpPr>
              <a:spLocks noEditPoints="1"/>
            </p:cNvSpPr>
            <p:nvPr/>
          </p:nvSpPr>
          <p:spPr bwMode="auto">
            <a:xfrm>
              <a:off x="10545763" y="1620838"/>
              <a:ext cx="698500" cy="679450"/>
            </a:xfrm>
            <a:custGeom>
              <a:avLst/>
              <a:gdLst>
                <a:gd name="T0" fmla="*/ 91 w 165"/>
                <a:gd name="T1" fmla="*/ 3 h 160"/>
                <a:gd name="T2" fmla="*/ 153 w 165"/>
                <a:gd name="T3" fmla="*/ 49 h 160"/>
                <a:gd name="T4" fmla="*/ 145 w 165"/>
                <a:gd name="T5" fmla="*/ 126 h 160"/>
                <a:gd name="T6" fmla="*/ 74 w 165"/>
                <a:gd name="T7" fmla="*/ 157 h 160"/>
                <a:gd name="T8" fmla="*/ 11 w 165"/>
                <a:gd name="T9" fmla="*/ 111 h 160"/>
                <a:gd name="T10" fmla="*/ 20 w 165"/>
                <a:gd name="T11" fmla="*/ 34 h 160"/>
                <a:gd name="T12" fmla="*/ 91 w 165"/>
                <a:gd name="T13" fmla="*/ 3 h 160"/>
                <a:gd name="T14" fmla="*/ 61 w 165"/>
                <a:gd name="T15" fmla="*/ 64 h 160"/>
                <a:gd name="T16" fmla="*/ 58 w 165"/>
                <a:gd name="T17" fmla="*/ 90 h 160"/>
                <a:gd name="T18" fmla="*/ 80 w 165"/>
                <a:gd name="T19" fmla="*/ 106 h 160"/>
                <a:gd name="T20" fmla="*/ 103 w 165"/>
                <a:gd name="T21" fmla="*/ 95 h 160"/>
                <a:gd name="T22" fmla="*/ 106 w 165"/>
                <a:gd name="T23" fmla="*/ 69 h 160"/>
                <a:gd name="T24" fmla="*/ 85 w 165"/>
                <a:gd name="T25" fmla="*/ 54 h 160"/>
                <a:gd name="T26" fmla="*/ 61 w 165"/>
                <a:gd name="T27" fmla="*/ 6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0">
                  <a:moveTo>
                    <a:pt x="91" y="3"/>
                  </a:moveTo>
                  <a:cubicBezTo>
                    <a:pt x="118" y="6"/>
                    <a:pt x="142" y="23"/>
                    <a:pt x="153" y="49"/>
                  </a:cubicBezTo>
                  <a:cubicBezTo>
                    <a:pt x="165" y="74"/>
                    <a:pt x="161" y="103"/>
                    <a:pt x="145" y="126"/>
                  </a:cubicBezTo>
                  <a:cubicBezTo>
                    <a:pt x="129" y="148"/>
                    <a:pt x="102" y="160"/>
                    <a:pt x="74" y="157"/>
                  </a:cubicBezTo>
                  <a:cubicBezTo>
                    <a:pt x="46" y="154"/>
                    <a:pt x="22" y="137"/>
                    <a:pt x="11" y="111"/>
                  </a:cubicBezTo>
                  <a:cubicBezTo>
                    <a:pt x="0" y="86"/>
                    <a:pt x="3" y="56"/>
                    <a:pt x="20" y="34"/>
                  </a:cubicBezTo>
                  <a:cubicBezTo>
                    <a:pt x="36" y="12"/>
                    <a:pt x="63" y="0"/>
                    <a:pt x="91" y="3"/>
                  </a:cubicBezTo>
                  <a:close/>
                  <a:moveTo>
                    <a:pt x="61" y="64"/>
                  </a:moveTo>
                  <a:cubicBezTo>
                    <a:pt x="56" y="72"/>
                    <a:pt x="55" y="82"/>
                    <a:pt x="58" y="90"/>
                  </a:cubicBezTo>
                  <a:cubicBezTo>
                    <a:pt x="62" y="99"/>
                    <a:pt x="70" y="105"/>
                    <a:pt x="80" y="106"/>
                  </a:cubicBezTo>
                  <a:cubicBezTo>
                    <a:pt x="89" y="107"/>
                    <a:pt x="98" y="103"/>
                    <a:pt x="103" y="95"/>
                  </a:cubicBezTo>
                  <a:cubicBezTo>
                    <a:pt x="109" y="88"/>
                    <a:pt x="110" y="78"/>
                    <a:pt x="106" y="69"/>
                  </a:cubicBezTo>
                  <a:cubicBezTo>
                    <a:pt x="102" y="61"/>
                    <a:pt x="94" y="55"/>
                    <a:pt x="85" y="54"/>
                  </a:cubicBezTo>
                  <a:cubicBezTo>
                    <a:pt x="76" y="53"/>
                    <a:pt x="67" y="57"/>
                    <a:pt x="61" y="64"/>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0" name="Freeform 12"/>
            <p:cNvSpPr>
              <a:spLocks noEditPoints="1"/>
            </p:cNvSpPr>
            <p:nvPr/>
          </p:nvSpPr>
          <p:spPr bwMode="auto">
            <a:xfrm>
              <a:off x="11260138" y="3683001"/>
              <a:ext cx="1089025" cy="1092200"/>
            </a:xfrm>
            <a:custGeom>
              <a:avLst/>
              <a:gdLst>
                <a:gd name="T0" fmla="*/ 212 w 257"/>
                <a:gd name="T1" fmla="*/ 217 h 257"/>
                <a:gd name="T2" fmla="*/ 94 w 257"/>
                <a:gd name="T3" fmla="*/ 245 h 257"/>
                <a:gd name="T4" fmla="*/ 10 w 257"/>
                <a:gd name="T5" fmla="*/ 157 h 257"/>
                <a:gd name="T6" fmla="*/ 45 w 257"/>
                <a:gd name="T7" fmla="*/ 41 h 257"/>
                <a:gd name="T8" fmla="*/ 163 w 257"/>
                <a:gd name="T9" fmla="*/ 12 h 257"/>
                <a:gd name="T10" fmla="*/ 247 w 257"/>
                <a:gd name="T11" fmla="*/ 100 h 257"/>
                <a:gd name="T12" fmla="*/ 212 w 257"/>
                <a:gd name="T13" fmla="*/ 217 h 257"/>
                <a:gd name="T14" fmla="*/ 146 w 257"/>
                <a:gd name="T15" fmla="*/ 124 h 257"/>
                <a:gd name="T16" fmla="*/ 134 w 257"/>
                <a:gd name="T17" fmla="*/ 111 h 257"/>
                <a:gd name="T18" fmla="*/ 116 w 257"/>
                <a:gd name="T19" fmla="*/ 116 h 257"/>
                <a:gd name="T20" fmla="*/ 111 w 257"/>
                <a:gd name="T21" fmla="*/ 133 h 257"/>
                <a:gd name="T22" fmla="*/ 123 w 257"/>
                <a:gd name="T23" fmla="*/ 146 h 257"/>
                <a:gd name="T24" fmla="*/ 141 w 257"/>
                <a:gd name="T25" fmla="*/ 142 h 257"/>
                <a:gd name="T26" fmla="*/ 146 w 257"/>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57">
                  <a:moveTo>
                    <a:pt x="212" y="217"/>
                  </a:moveTo>
                  <a:cubicBezTo>
                    <a:pt x="181" y="246"/>
                    <a:pt x="136" y="257"/>
                    <a:pt x="94" y="245"/>
                  </a:cubicBezTo>
                  <a:cubicBezTo>
                    <a:pt x="53" y="233"/>
                    <a:pt x="21" y="199"/>
                    <a:pt x="10" y="157"/>
                  </a:cubicBezTo>
                  <a:cubicBezTo>
                    <a:pt x="0" y="115"/>
                    <a:pt x="13" y="71"/>
                    <a:pt x="45" y="41"/>
                  </a:cubicBezTo>
                  <a:cubicBezTo>
                    <a:pt x="76" y="11"/>
                    <a:pt x="121" y="0"/>
                    <a:pt x="163" y="12"/>
                  </a:cubicBezTo>
                  <a:cubicBezTo>
                    <a:pt x="204" y="24"/>
                    <a:pt x="236" y="58"/>
                    <a:pt x="247" y="100"/>
                  </a:cubicBezTo>
                  <a:cubicBezTo>
                    <a:pt x="257" y="142"/>
                    <a:pt x="244" y="187"/>
                    <a:pt x="212" y="217"/>
                  </a:cubicBezTo>
                  <a:close/>
                  <a:moveTo>
                    <a:pt x="146" y="124"/>
                  </a:moveTo>
                  <a:cubicBezTo>
                    <a:pt x="144" y="118"/>
                    <a:pt x="140" y="113"/>
                    <a:pt x="134" y="111"/>
                  </a:cubicBezTo>
                  <a:cubicBezTo>
                    <a:pt x="127" y="109"/>
                    <a:pt x="121" y="111"/>
                    <a:pt x="116" y="116"/>
                  </a:cubicBezTo>
                  <a:cubicBezTo>
                    <a:pt x="111" y="120"/>
                    <a:pt x="109" y="127"/>
                    <a:pt x="111" y="133"/>
                  </a:cubicBezTo>
                  <a:cubicBezTo>
                    <a:pt x="112" y="139"/>
                    <a:pt x="117" y="144"/>
                    <a:pt x="123" y="146"/>
                  </a:cubicBezTo>
                  <a:cubicBezTo>
                    <a:pt x="130" y="148"/>
                    <a:pt x="136" y="146"/>
                    <a:pt x="141" y="142"/>
                  </a:cubicBezTo>
                  <a:cubicBezTo>
                    <a:pt x="146" y="137"/>
                    <a:pt x="147" y="131"/>
                    <a:pt x="146" y="124"/>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1" name="Freeform 13"/>
            <p:cNvSpPr>
              <a:spLocks noEditPoints="1"/>
            </p:cNvSpPr>
            <p:nvPr/>
          </p:nvSpPr>
          <p:spPr bwMode="auto">
            <a:xfrm>
              <a:off x="11506200" y="1917701"/>
              <a:ext cx="1503363" cy="1511300"/>
            </a:xfrm>
            <a:custGeom>
              <a:avLst/>
              <a:gdLst>
                <a:gd name="T0" fmla="*/ 295 w 355"/>
                <a:gd name="T1" fmla="*/ 58 h 356"/>
                <a:gd name="T2" fmla="*/ 340 w 355"/>
                <a:gd name="T3" fmla="*/ 219 h 356"/>
                <a:gd name="T4" fmla="*/ 223 w 355"/>
                <a:gd name="T5" fmla="*/ 340 h 356"/>
                <a:gd name="T6" fmla="*/ 60 w 355"/>
                <a:gd name="T7" fmla="*/ 298 h 356"/>
                <a:gd name="T8" fmla="*/ 14 w 355"/>
                <a:gd name="T9" fmla="*/ 137 h 356"/>
                <a:gd name="T10" fmla="*/ 132 w 355"/>
                <a:gd name="T11" fmla="*/ 16 h 356"/>
                <a:gd name="T12" fmla="*/ 295 w 355"/>
                <a:gd name="T13" fmla="*/ 58 h 356"/>
                <a:gd name="T14" fmla="*/ 142 w 355"/>
                <a:gd name="T15" fmla="*/ 51 h 356"/>
                <a:gd name="T16" fmla="*/ 49 w 355"/>
                <a:gd name="T17" fmla="*/ 145 h 356"/>
                <a:gd name="T18" fmla="*/ 85 w 355"/>
                <a:gd name="T19" fmla="*/ 272 h 356"/>
                <a:gd name="T20" fmla="*/ 213 w 355"/>
                <a:gd name="T21" fmla="*/ 305 h 356"/>
                <a:gd name="T22" fmla="*/ 305 w 355"/>
                <a:gd name="T23" fmla="*/ 210 h 356"/>
                <a:gd name="T24" fmla="*/ 269 w 355"/>
                <a:gd name="T25" fmla="*/ 83 h 356"/>
                <a:gd name="T26" fmla="*/ 142 w 355"/>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5" h="356">
                  <a:moveTo>
                    <a:pt x="295" y="58"/>
                  </a:moveTo>
                  <a:cubicBezTo>
                    <a:pt x="338" y="100"/>
                    <a:pt x="355" y="161"/>
                    <a:pt x="340" y="219"/>
                  </a:cubicBezTo>
                  <a:cubicBezTo>
                    <a:pt x="325" y="278"/>
                    <a:pt x="281" y="323"/>
                    <a:pt x="223" y="340"/>
                  </a:cubicBezTo>
                  <a:cubicBezTo>
                    <a:pt x="165" y="356"/>
                    <a:pt x="103" y="340"/>
                    <a:pt x="60" y="298"/>
                  </a:cubicBezTo>
                  <a:cubicBezTo>
                    <a:pt x="17" y="256"/>
                    <a:pt x="0" y="195"/>
                    <a:pt x="14" y="137"/>
                  </a:cubicBezTo>
                  <a:cubicBezTo>
                    <a:pt x="29" y="78"/>
                    <a:pt x="74" y="32"/>
                    <a:pt x="132" y="16"/>
                  </a:cubicBezTo>
                  <a:cubicBezTo>
                    <a:pt x="190" y="0"/>
                    <a:pt x="252" y="16"/>
                    <a:pt x="295" y="58"/>
                  </a:cubicBezTo>
                  <a:close/>
                  <a:moveTo>
                    <a:pt x="142" y="51"/>
                  </a:moveTo>
                  <a:cubicBezTo>
                    <a:pt x="96" y="64"/>
                    <a:pt x="61" y="100"/>
                    <a:pt x="49" y="145"/>
                  </a:cubicBezTo>
                  <a:cubicBezTo>
                    <a:pt x="38" y="191"/>
                    <a:pt x="51" y="240"/>
                    <a:pt x="85" y="272"/>
                  </a:cubicBezTo>
                  <a:cubicBezTo>
                    <a:pt x="119" y="305"/>
                    <a:pt x="168" y="318"/>
                    <a:pt x="213" y="305"/>
                  </a:cubicBezTo>
                  <a:cubicBezTo>
                    <a:pt x="259" y="292"/>
                    <a:pt x="294" y="256"/>
                    <a:pt x="305" y="210"/>
                  </a:cubicBezTo>
                  <a:cubicBezTo>
                    <a:pt x="317" y="165"/>
                    <a:pt x="303" y="116"/>
                    <a:pt x="269" y="83"/>
                  </a:cubicBezTo>
                  <a:cubicBezTo>
                    <a:pt x="236" y="51"/>
                    <a:pt x="187" y="38"/>
                    <a:pt x="142" y="51"/>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2" name="Freeform 14"/>
            <p:cNvSpPr>
              <a:spLocks noEditPoints="1"/>
            </p:cNvSpPr>
            <p:nvPr/>
          </p:nvSpPr>
          <p:spPr bwMode="auto">
            <a:xfrm>
              <a:off x="10490200" y="4608513"/>
              <a:ext cx="693738" cy="679450"/>
            </a:xfrm>
            <a:custGeom>
              <a:avLst/>
              <a:gdLst>
                <a:gd name="T0" fmla="*/ 90 w 164"/>
                <a:gd name="T1" fmla="*/ 3 h 160"/>
                <a:gd name="T2" fmla="*/ 153 w 164"/>
                <a:gd name="T3" fmla="*/ 49 h 160"/>
                <a:gd name="T4" fmla="*/ 145 w 164"/>
                <a:gd name="T5" fmla="*/ 126 h 160"/>
                <a:gd name="T6" fmla="*/ 74 w 164"/>
                <a:gd name="T7" fmla="*/ 157 h 160"/>
                <a:gd name="T8" fmla="*/ 11 w 164"/>
                <a:gd name="T9" fmla="*/ 111 h 160"/>
                <a:gd name="T10" fmla="*/ 19 w 164"/>
                <a:gd name="T11" fmla="*/ 34 h 160"/>
                <a:gd name="T12" fmla="*/ 90 w 164"/>
                <a:gd name="T13" fmla="*/ 3 h 160"/>
                <a:gd name="T14" fmla="*/ 34 w 164"/>
                <a:gd name="T15" fmla="*/ 45 h 160"/>
                <a:gd name="T16" fmla="*/ 27 w 164"/>
                <a:gd name="T17" fmla="*/ 104 h 160"/>
                <a:gd name="T18" fmla="*/ 76 w 164"/>
                <a:gd name="T19" fmla="*/ 140 h 160"/>
                <a:gd name="T20" fmla="*/ 130 w 164"/>
                <a:gd name="T21" fmla="*/ 115 h 160"/>
                <a:gd name="T22" fmla="*/ 137 w 164"/>
                <a:gd name="T23" fmla="*/ 56 h 160"/>
                <a:gd name="T24" fmla="*/ 89 w 164"/>
                <a:gd name="T25" fmla="*/ 20 h 160"/>
                <a:gd name="T26" fmla="*/ 34 w 164"/>
                <a:gd name="T27" fmla="*/ 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0">
                  <a:moveTo>
                    <a:pt x="90" y="3"/>
                  </a:moveTo>
                  <a:cubicBezTo>
                    <a:pt x="118" y="6"/>
                    <a:pt x="142" y="23"/>
                    <a:pt x="153" y="49"/>
                  </a:cubicBezTo>
                  <a:cubicBezTo>
                    <a:pt x="164" y="74"/>
                    <a:pt x="161" y="103"/>
                    <a:pt x="145" y="126"/>
                  </a:cubicBezTo>
                  <a:cubicBezTo>
                    <a:pt x="128" y="148"/>
                    <a:pt x="101" y="160"/>
                    <a:pt x="74" y="157"/>
                  </a:cubicBezTo>
                  <a:cubicBezTo>
                    <a:pt x="46" y="154"/>
                    <a:pt x="22" y="137"/>
                    <a:pt x="11" y="111"/>
                  </a:cubicBezTo>
                  <a:cubicBezTo>
                    <a:pt x="0" y="86"/>
                    <a:pt x="3" y="56"/>
                    <a:pt x="19" y="34"/>
                  </a:cubicBezTo>
                  <a:cubicBezTo>
                    <a:pt x="36" y="12"/>
                    <a:pt x="63" y="0"/>
                    <a:pt x="90" y="3"/>
                  </a:cubicBezTo>
                  <a:close/>
                  <a:moveTo>
                    <a:pt x="34" y="45"/>
                  </a:moveTo>
                  <a:cubicBezTo>
                    <a:pt x="21" y="62"/>
                    <a:pt x="18" y="85"/>
                    <a:pt x="27" y="104"/>
                  </a:cubicBezTo>
                  <a:cubicBezTo>
                    <a:pt x="36" y="124"/>
                    <a:pt x="54" y="137"/>
                    <a:pt x="76" y="140"/>
                  </a:cubicBezTo>
                  <a:cubicBezTo>
                    <a:pt x="97" y="142"/>
                    <a:pt x="118" y="133"/>
                    <a:pt x="130" y="115"/>
                  </a:cubicBezTo>
                  <a:cubicBezTo>
                    <a:pt x="143" y="98"/>
                    <a:pt x="146" y="75"/>
                    <a:pt x="137" y="56"/>
                  </a:cubicBezTo>
                  <a:cubicBezTo>
                    <a:pt x="128" y="36"/>
                    <a:pt x="110" y="23"/>
                    <a:pt x="89" y="20"/>
                  </a:cubicBezTo>
                  <a:cubicBezTo>
                    <a:pt x="67" y="18"/>
                    <a:pt x="46" y="27"/>
                    <a:pt x="34" y="4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3" name="Freeform 15"/>
            <p:cNvSpPr>
              <a:spLocks noEditPoints="1"/>
            </p:cNvSpPr>
            <p:nvPr/>
          </p:nvSpPr>
          <p:spPr bwMode="auto">
            <a:xfrm>
              <a:off x="-611188" y="2809876"/>
              <a:ext cx="2084388" cy="2006600"/>
            </a:xfrm>
            <a:custGeom>
              <a:avLst/>
              <a:gdLst>
                <a:gd name="T0" fmla="*/ 447 w 492"/>
                <a:gd name="T1" fmla="*/ 115 h 473"/>
                <a:gd name="T2" fmla="*/ 452 w 492"/>
                <a:gd name="T3" fmla="*/ 350 h 473"/>
                <a:gd name="T4" fmla="*/ 251 w 492"/>
                <a:gd name="T5" fmla="*/ 471 h 473"/>
                <a:gd name="T6" fmla="*/ 45 w 492"/>
                <a:gd name="T7" fmla="*/ 358 h 473"/>
                <a:gd name="T8" fmla="*/ 40 w 492"/>
                <a:gd name="T9" fmla="*/ 123 h 473"/>
                <a:gd name="T10" fmla="*/ 241 w 492"/>
                <a:gd name="T11" fmla="*/ 1 h 473"/>
                <a:gd name="T12" fmla="*/ 447 w 492"/>
                <a:gd name="T13" fmla="*/ 115 h 473"/>
                <a:gd name="T14" fmla="*/ 245 w 492"/>
                <a:gd name="T15" fmla="*/ 176 h 473"/>
                <a:gd name="T16" fmla="*/ 194 w 492"/>
                <a:gd name="T17" fmla="*/ 207 h 473"/>
                <a:gd name="T18" fmla="*/ 195 w 492"/>
                <a:gd name="T19" fmla="*/ 267 h 473"/>
                <a:gd name="T20" fmla="*/ 247 w 492"/>
                <a:gd name="T21" fmla="*/ 296 h 473"/>
                <a:gd name="T22" fmla="*/ 299 w 492"/>
                <a:gd name="T23" fmla="*/ 265 h 473"/>
                <a:gd name="T24" fmla="*/ 298 w 492"/>
                <a:gd name="T25" fmla="*/ 205 h 473"/>
                <a:gd name="T26" fmla="*/ 245 w 492"/>
                <a:gd name="T27" fmla="*/ 17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2" h="473">
                  <a:moveTo>
                    <a:pt x="447" y="115"/>
                  </a:moveTo>
                  <a:cubicBezTo>
                    <a:pt x="491" y="187"/>
                    <a:pt x="492" y="276"/>
                    <a:pt x="452" y="350"/>
                  </a:cubicBezTo>
                  <a:cubicBezTo>
                    <a:pt x="411" y="423"/>
                    <a:pt x="335" y="470"/>
                    <a:pt x="251" y="471"/>
                  </a:cubicBezTo>
                  <a:cubicBezTo>
                    <a:pt x="167" y="473"/>
                    <a:pt x="88" y="430"/>
                    <a:pt x="45" y="358"/>
                  </a:cubicBezTo>
                  <a:cubicBezTo>
                    <a:pt x="2" y="286"/>
                    <a:pt x="0" y="196"/>
                    <a:pt x="40" y="123"/>
                  </a:cubicBezTo>
                  <a:cubicBezTo>
                    <a:pt x="81" y="49"/>
                    <a:pt x="158" y="3"/>
                    <a:pt x="241" y="1"/>
                  </a:cubicBezTo>
                  <a:cubicBezTo>
                    <a:pt x="325" y="0"/>
                    <a:pt x="404" y="43"/>
                    <a:pt x="447" y="115"/>
                  </a:cubicBezTo>
                  <a:close/>
                  <a:moveTo>
                    <a:pt x="245" y="176"/>
                  </a:moveTo>
                  <a:cubicBezTo>
                    <a:pt x="224" y="177"/>
                    <a:pt x="204" y="189"/>
                    <a:pt x="194" y="207"/>
                  </a:cubicBezTo>
                  <a:cubicBezTo>
                    <a:pt x="183" y="226"/>
                    <a:pt x="184" y="249"/>
                    <a:pt x="195" y="267"/>
                  </a:cubicBezTo>
                  <a:cubicBezTo>
                    <a:pt x="206" y="286"/>
                    <a:pt x="226" y="297"/>
                    <a:pt x="247" y="296"/>
                  </a:cubicBezTo>
                  <a:cubicBezTo>
                    <a:pt x="269" y="296"/>
                    <a:pt x="288" y="284"/>
                    <a:pt x="299" y="265"/>
                  </a:cubicBezTo>
                  <a:cubicBezTo>
                    <a:pt x="309" y="246"/>
                    <a:pt x="309" y="224"/>
                    <a:pt x="298" y="205"/>
                  </a:cubicBezTo>
                  <a:cubicBezTo>
                    <a:pt x="286" y="187"/>
                    <a:pt x="266" y="176"/>
                    <a:pt x="245" y="176"/>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4" name="Freeform 16"/>
            <p:cNvSpPr>
              <a:spLocks noEditPoints="1"/>
            </p:cNvSpPr>
            <p:nvPr/>
          </p:nvSpPr>
          <p:spPr bwMode="auto">
            <a:xfrm>
              <a:off x="955675" y="1955801"/>
              <a:ext cx="695325" cy="684213"/>
            </a:xfrm>
            <a:custGeom>
              <a:avLst/>
              <a:gdLst>
                <a:gd name="T0" fmla="*/ 90 w 164"/>
                <a:gd name="T1" fmla="*/ 3 h 161"/>
                <a:gd name="T2" fmla="*/ 153 w 164"/>
                <a:gd name="T3" fmla="*/ 49 h 161"/>
                <a:gd name="T4" fmla="*/ 145 w 164"/>
                <a:gd name="T5" fmla="*/ 127 h 161"/>
                <a:gd name="T6" fmla="*/ 74 w 164"/>
                <a:gd name="T7" fmla="*/ 158 h 161"/>
                <a:gd name="T8" fmla="*/ 11 w 164"/>
                <a:gd name="T9" fmla="*/ 112 h 161"/>
                <a:gd name="T10" fmla="*/ 19 w 164"/>
                <a:gd name="T11" fmla="*/ 35 h 161"/>
                <a:gd name="T12" fmla="*/ 90 w 164"/>
                <a:gd name="T13" fmla="*/ 3 h 161"/>
                <a:gd name="T14" fmla="*/ 61 w 164"/>
                <a:gd name="T15" fmla="*/ 65 h 161"/>
                <a:gd name="T16" fmla="*/ 58 w 164"/>
                <a:gd name="T17" fmla="*/ 91 h 161"/>
                <a:gd name="T18" fmla="*/ 79 w 164"/>
                <a:gd name="T19" fmla="*/ 107 h 161"/>
                <a:gd name="T20" fmla="*/ 103 w 164"/>
                <a:gd name="T21" fmla="*/ 96 h 161"/>
                <a:gd name="T22" fmla="*/ 106 w 164"/>
                <a:gd name="T23" fmla="*/ 70 h 161"/>
                <a:gd name="T24" fmla="*/ 85 w 164"/>
                <a:gd name="T25" fmla="*/ 55 h 161"/>
                <a:gd name="T26" fmla="*/ 61 w 164"/>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1">
                  <a:moveTo>
                    <a:pt x="90" y="3"/>
                  </a:moveTo>
                  <a:cubicBezTo>
                    <a:pt x="118" y="6"/>
                    <a:pt x="142" y="24"/>
                    <a:pt x="153" y="49"/>
                  </a:cubicBezTo>
                  <a:cubicBezTo>
                    <a:pt x="164" y="75"/>
                    <a:pt x="161" y="104"/>
                    <a:pt x="145" y="127"/>
                  </a:cubicBezTo>
                  <a:cubicBezTo>
                    <a:pt x="128" y="149"/>
                    <a:pt x="101" y="161"/>
                    <a:pt x="74" y="158"/>
                  </a:cubicBezTo>
                  <a:cubicBezTo>
                    <a:pt x="46" y="155"/>
                    <a:pt x="22" y="137"/>
                    <a:pt x="11" y="112"/>
                  </a:cubicBezTo>
                  <a:cubicBezTo>
                    <a:pt x="0" y="87"/>
                    <a:pt x="3" y="57"/>
                    <a:pt x="19" y="35"/>
                  </a:cubicBezTo>
                  <a:cubicBezTo>
                    <a:pt x="36" y="12"/>
                    <a:pt x="63" y="0"/>
                    <a:pt x="90" y="3"/>
                  </a:cubicBezTo>
                  <a:close/>
                  <a:moveTo>
                    <a:pt x="61" y="65"/>
                  </a:moveTo>
                  <a:cubicBezTo>
                    <a:pt x="55" y="73"/>
                    <a:pt x="54" y="83"/>
                    <a:pt x="58" y="91"/>
                  </a:cubicBezTo>
                  <a:cubicBezTo>
                    <a:pt x="62" y="100"/>
                    <a:pt x="70" y="106"/>
                    <a:pt x="79" y="107"/>
                  </a:cubicBezTo>
                  <a:cubicBezTo>
                    <a:pt x="89" y="108"/>
                    <a:pt x="98" y="104"/>
                    <a:pt x="103" y="96"/>
                  </a:cubicBezTo>
                  <a:cubicBezTo>
                    <a:pt x="109" y="89"/>
                    <a:pt x="110" y="79"/>
                    <a:pt x="106" y="70"/>
                  </a:cubicBezTo>
                  <a:cubicBezTo>
                    <a:pt x="102" y="62"/>
                    <a:pt x="94" y="56"/>
                    <a:pt x="85" y="55"/>
                  </a:cubicBezTo>
                  <a:cubicBezTo>
                    <a:pt x="76" y="54"/>
                    <a:pt x="66" y="58"/>
                    <a:pt x="61" y="6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5" name="Freeform 17"/>
            <p:cNvSpPr>
              <a:spLocks noEditPoints="1"/>
            </p:cNvSpPr>
            <p:nvPr/>
          </p:nvSpPr>
          <p:spPr bwMode="auto">
            <a:xfrm>
              <a:off x="1671638" y="4022726"/>
              <a:ext cx="1089025" cy="1090613"/>
            </a:xfrm>
            <a:custGeom>
              <a:avLst/>
              <a:gdLst>
                <a:gd name="T0" fmla="*/ 212 w 257"/>
                <a:gd name="T1" fmla="*/ 216 h 257"/>
                <a:gd name="T2" fmla="*/ 94 w 257"/>
                <a:gd name="T3" fmla="*/ 245 h 257"/>
                <a:gd name="T4" fmla="*/ 10 w 257"/>
                <a:gd name="T5" fmla="*/ 157 h 257"/>
                <a:gd name="T6" fmla="*/ 44 w 257"/>
                <a:gd name="T7" fmla="*/ 40 h 257"/>
                <a:gd name="T8" fmla="*/ 163 w 257"/>
                <a:gd name="T9" fmla="*/ 12 h 257"/>
                <a:gd name="T10" fmla="*/ 246 w 257"/>
                <a:gd name="T11" fmla="*/ 100 h 257"/>
                <a:gd name="T12" fmla="*/ 212 w 257"/>
                <a:gd name="T13" fmla="*/ 216 h 257"/>
                <a:gd name="T14" fmla="*/ 146 w 257"/>
                <a:gd name="T15" fmla="*/ 124 h 257"/>
                <a:gd name="T16" fmla="*/ 133 w 257"/>
                <a:gd name="T17" fmla="*/ 111 h 257"/>
                <a:gd name="T18" fmla="*/ 116 w 257"/>
                <a:gd name="T19" fmla="*/ 115 h 257"/>
                <a:gd name="T20" fmla="*/ 111 w 257"/>
                <a:gd name="T21" fmla="*/ 133 h 257"/>
                <a:gd name="T22" fmla="*/ 123 w 257"/>
                <a:gd name="T23" fmla="*/ 146 h 257"/>
                <a:gd name="T24" fmla="*/ 141 w 257"/>
                <a:gd name="T25" fmla="*/ 141 h 257"/>
                <a:gd name="T26" fmla="*/ 146 w 257"/>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57">
                  <a:moveTo>
                    <a:pt x="212" y="216"/>
                  </a:moveTo>
                  <a:cubicBezTo>
                    <a:pt x="181" y="246"/>
                    <a:pt x="136" y="257"/>
                    <a:pt x="94" y="245"/>
                  </a:cubicBezTo>
                  <a:cubicBezTo>
                    <a:pt x="52" y="233"/>
                    <a:pt x="20" y="199"/>
                    <a:pt x="10" y="157"/>
                  </a:cubicBezTo>
                  <a:cubicBezTo>
                    <a:pt x="0" y="115"/>
                    <a:pt x="13" y="70"/>
                    <a:pt x="44" y="40"/>
                  </a:cubicBezTo>
                  <a:cubicBezTo>
                    <a:pt x="76" y="10"/>
                    <a:pt x="121" y="0"/>
                    <a:pt x="163" y="12"/>
                  </a:cubicBezTo>
                  <a:cubicBezTo>
                    <a:pt x="204" y="24"/>
                    <a:pt x="236" y="58"/>
                    <a:pt x="246" y="100"/>
                  </a:cubicBezTo>
                  <a:cubicBezTo>
                    <a:pt x="257" y="142"/>
                    <a:pt x="243" y="186"/>
                    <a:pt x="212" y="216"/>
                  </a:cubicBezTo>
                  <a:close/>
                  <a:moveTo>
                    <a:pt x="146" y="124"/>
                  </a:moveTo>
                  <a:cubicBezTo>
                    <a:pt x="144" y="118"/>
                    <a:pt x="139" y="113"/>
                    <a:pt x="133" y="111"/>
                  </a:cubicBezTo>
                  <a:cubicBezTo>
                    <a:pt x="127" y="109"/>
                    <a:pt x="120" y="111"/>
                    <a:pt x="116" y="115"/>
                  </a:cubicBezTo>
                  <a:cubicBezTo>
                    <a:pt x="111" y="120"/>
                    <a:pt x="109" y="126"/>
                    <a:pt x="111" y="133"/>
                  </a:cubicBezTo>
                  <a:cubicBezTo>
                    <a:pt x="112" y="139"/>
                    <a:pt x="117" y="144"/>
                    <a:pt x="123" y="146"/>
                  </a:cubicBezTo>
                  <a:cubicBezTo>
                    <a:pt x="129" y="147"/>
                    <a:pt x="136" y="146"/>
                    <a:pt x="141" y="141"/>
                  </a:cubicBezTo>
                  <a:cubicBezTo>
                    <a:pt x="145" y="137"/>
                    <a:pt x="147" y="130"/>
                    <a:pt x="146" y="124"/>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6" name="Freeform 18"/>
            <p:cNvSpPr>
              <a:spLocks noEditPoints="1"/>
            </p:cNvSpPr>
            <p:nvPr/>
          </p:nvSpPr>
          <p:spPr bwMode="auto">
            <a:xfrm>
              <a:off x="1912938" y="2257426"/>
              <a:ext cx="1508125" cy="1511300"/>
            </a:xfrm>
            <a:custGeom>
              <a:avLst/>
              <a:gdLst>
                <a:gd name="T0" fmla="*/ 295 w 356"/>
                <a:gd name="T1" fmla="*/ 57 h 356"/>
                <a:gd name="T2" fmla="*/ 341 w 356"/>
                <a:gd name="T3" fmla="*/ 219 h 356"/>
                <a:gd name="T4" fmla="*/ 224 w 356"/>
                <a:gd name="T5" fmla="*/ 340 h 356"/>
                <a:gd name="T6" fmla="*/ 61 w 356"/>
                <a:gd name="T7" fmla="*/ 298 h 356"/>
                <a:gd name="T8" fmla="*/ 15 w 356"/>
                <a:gd name="T9" fmla="*/ 136 h 356"/>
                <a:gd name="T10" fmla="*/ 132 w 356"/>
                <a:gd name="T11" fmla="*/ 16 h 356"/>
                <a:gd name="T12" fmla="*/ 295 w 356"/>
                <a:gd name="T13" fmla="*/ 57 h 356"/>
                <a:gd name="T14" fmla="*/ 142 w 356"/>
                <a:gd name="T15" fmla="*/ 51 h 356"/>
                <a:gd name="T16" fmla="*/ 50 w 356"/>
                <a:gd name="T17" fmla="*/ 145 h 356"/>
                <a:gd name="T18" fmla="*/ 86 w 356"/>
                <a:gd name="T19" fmla="*/ 272 h 356"/>
                <a:gd name="T20" fmla="*/ 214 w 356"/>
                <a:gd name="T21" fmla="*/ 305 h 356"/>
                <a:gd name="T22" fmla="*/ 306 w 356"/>
                <a:gd name="T23" fmla="*/ 210 h 356"/>
                <a:gd name="T24" fmla="*/ 270 w 356"/>
                <a:gd name="T25" fmla="*/ 83 h 356"/>
                <a:gd name="T26" fmla="*/ 142 w 356"/>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6" h="356">
                  <a:moveTo>
                    <a:pt x="295" y="57"/>
                  </a:moveTo>
                  <a:cubicBezTo>
                    <a:pt x="338" y="99"/>
                    <a:pt x="356" y="161"/>
                    <a:pt x="341" y="219"/>
                  </a:cubicBezTo>
                  <a:cubicBezTo>
                    <a:pt x="326" y="277"/>
                    <a:pt x="281" y="323"/>
                    <a:pt x="224" y="340"/>
                  </a:cubicBezTo>
                  <a:cubicBezTo>
                    <a:pt x="166" y="356"/>
                    <a:pt x="104" y="340"/>
                    <a:pt x="61" y="298"/>
                  </a:cubicBezTo>
                  <a:cubicBezTo>
                    <a:pt x="18" y="256"/>
                    <a:pt x="0" y="195"/>
                    <a:pt x="15" y="136"/>
                  </a:cubicBezTo>
                  <a:cubicBezTo>
                    <a:pt x="30" y="78"/>
                    <a:pt x="75" y="32"/>
                    <a:pt x="132" y="16"/>
                  </a:cubicBezTo>
                  <a:cubicBezTo>
                    <a:pt x="190" y="0"/>
                    <a:pt x="252" y="15"/>
                    <a:pt x="295" y="57"/>
                  </a:cubicBezTo>
                  <a:close/>
                  <a:moveTo>
                    <a:pt x="142" y="51"/>
                  </a:moveTo>
                  <a:cubicBezTo>
                    <a:pt x="97" y="63"/>
                    <a:pt x="62" y="99"/>
                    <a:pt x="50" y="145"/>
                  </a:cubicBezTo>
                  <a:cubicBezTo>
                    <a:pt x="39" y="191"/>
                    <a:pt x="52" y="239"/>
                    <a:pt x="86" y="272"/>
                  </a:cubicBezTo>
                  <a:cubicBezTo>
                    <a:pt x="120" y="305"/>
                    <a:pt x="168" y="318"/>
                    <a:pt x="214" y="305"/>
                  </a:cubicBezTo>
                  <a:cubicBezTo>
                    <a:pt x="259" y="292"/>
                    <a:pt x="294" y="256"/>
                    <a:pt x="306" y="210"/>
                  </a:cubicBezTo>
                  <a:cubicBezTo>
                    <a:pt x="318" y="165"/>
                    <a:pt x="304" y="116"/>
                    <a:pt x="270" y="83"/>
                  </a:cubicBezTo>
                  <a:cubicBezTo>
                    <a:pt x="236" y="50"/>
                    <a:pt x="188" y="38"/>
                    <a:pt x="142" y="51"/>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7" name="Freeform 19"/>
            <p:cNvSpPr>
              <a:spLocks noEditPoints="1"/>
            </p:cNvSpPr>
            <p:nvPr/>
          </p:nvSpPr>
          <p:spPr bwMode="auto">
            <a:xfrm>
              <a:off x="896938" y="4943476"/>
              <a:ext cx="698500" cy="684213"/>
            </a:xfrm>
            <a:custGeom>
              <a:avLst/>
              <a:gdLst>
                <a:gd name="T0" fmla="*/ 91 w 165"/>
                <a:gd name="T1" fmla="*/ 3 h 161"/>
                <a:gd name="T2" fmla="*/ 154 w 165"/>
                <a:gd name="T3" fmla="*/ 49 h 161"/>
                <a:gd name="T4" fmla="*/ 146 w 165"/>
                <a:gd name="T5" fmla="*/ 127 h 161"/>
                <a:gd name="T6" fmla="*/ 74 w 165"/>
                <a:gd name="T7" fmla="*/ 158 h 161"/>
                <a:gd name="T8" fmla="*/ 12 w 165"/>
                <a:gd name="T9" fmla="*/ 112 h 161"/>
                <a:gd name="T10" fmla="*/ 20 w 165"/>
                <a:gd name="T11" fmla="*/ 35 h 161"/>
                <a:gd name="T12" fmla="*/ 91 w 165"/>
                <a:gd name="T13" fmla="*/ 3 h 161"/>
                <a:gd name="T14" fmla="*/ 34 w 165"/>
                <a:gd name="T15" fmla="*/ 45 h 161"/>
                <a:gd name="T16" fmla="*/ 28 w 165"/>
                <a:gd name="T17" fmla="*/ 105 h 161"/>
                <a:gd name="T18" fmla="*/ 76 w 165"/>
                <a:gd name="T19" fmla="*/ 140 h 161"/>
                <a:gd name="T20" fmla="*/ 131 w 165"/>
                <a:gd name="T21" fmla="*/ 116 h 161"/>
                <a:gd name="T22" fmla="*/ 138 w 165"/>
                <a:gd name="T23" fmla="*/ 57 h 161"/>
                <a:gd name="T24" fmla="*/ 89 w 165"/>
                <a:gd name="T25" fmla="*/ 21 h 161"/>
                <a:gd name="T26" fmla="*/ 34 w 165"/>
                <a:gd name="T27"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1">
                  <a:moveTo>
                    <a:pt x="91" y="3"/>
                  </a:moveTo>
                  <a:cubicBezTo>
                    <a:pt x="119" y="6"/>
                    <a:pt x="143" y="24"/>
                    <a:pt x="154" y="49"/>
                  </a:cubicBezTo>
                  <a:cubicBezTo>
                    <a:pt x="165" y="75"/>
                    <a:pt x="162" y="104"/>
                    <a:pt x="146" y="127"/>
                  </a:cubicBezTo>
                  <a:cubicBezTo>
                    <a:pt x="129" y="149"/>
                    <a:pt x="102" y="161"/>
                    <a:pt x="74" y="158"/>
                  </a:cubicBezTo>
                  <a:cubicBezTo>
                    <a:pt x="47" y="155"/>
                    <a:pt x="23" y="138"/>
                    <a:pt x="12" y="112"/>
                  </a:cubicBezTo>
                  <a:cubicBezTo>
                    <a:pt x="0" y="87"/>
                    <a:pt x="4" y="57"/>
                    <a:pt x="20" y="35"/>
                  </a:cubicBezTo>
                  <a:cubicBezTo>
                    <a:pt x="36" y="12"/>
                    <a:pt x="64" y="0"/>
                    <a:pt x="91" y="3"/>
                  </a:cubicBezTo>
                  <a:close/>
                  <a:moveTo>
                    <a:pt x="34" y="45"/>
                  </a:moveTo>
                  <a:cubicBezTo>
                    <a:pt x="22" y="63"/>
                    <a:pt x="19" y="85"/>
                    <a:pt x="28" y="105"/>
                  </a:cubicBezTo>
                  <a:cubicBezTo>
                    <a:pt x="37" y="125"/>
                    <a:pt x="55" y="138"/>
                    <a:pt x="76" y="140"/>
                  </a:cubicBezTo>
                  <a:cubicBezTo>
                    <a:pt x="98" y="143"/>
                    <a:pt x="119" y="133"/>
                    <a:pt x="131" y="116"/>
                  </a:cubicBezTo>
                  <a:cubicBezTo>
                    <a:pt x="144" y="99"/>
                    <a:pt x="146" y="76"/>
                    <a:pt x="138" y="57"/>
                  </a:cubicBezTo>
                  <a:cubicBezTo>
                    <a:pt x="129" y="37"/>
                    <a:pt x="111" y="23"/>
                    <a:pt x="89" y="21"/>
                  </a:cubicBezTo>
                  <a:cubicBezTo>
                    <a:pt x="68" y="19"/>
                    <a:pt x="47" y="28"/>
                    <a:pt x="34" y="4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8" name="Freeform 20"/>
            <p:cNvSpPr>
              <a:spLocks noEditPoints="1"/>
            </p:cNvSpPr>
            <p:nvPr/>
          </p:nvSpPr>
          <p:spPr bwMode="auto">
            <a:xfrm>
              <a:off x="5754688" y="1511301"/>
              <a:ext cx="2084388" cy="2006600"/>
            </a:xfrm>
            <a:custGeom>
              <a:avLst/>
              <a:gdLst>
                <a:gd name="T0" fmla="*/ 447 w 492"/>
                <a:gd name="T1" fmla="*/ 115 h 473"/>
                <a:gd name="T2" fmla="*/ 452 w 492"/>
                <a:gd name="T3" fmla="*/ 350 h 473"/>
                <a:gd name="T4" fmla="*/ 251 w 492"/>
                <a:gd name="T5" fmla="*/ 471 h 473"/>
                <a:gd name="T6" fmla="*/ 45 w 492"/>
                <a:gd name="T7" fmla="*/ 358 h 473"/>
                <a:gd name="T8" fmla="*/ 40 w 492"/>
                <a:gd name="T9" fmla="*/ 123 h 473"/>
                <a:gd name="T10" fmla="*/ 241 w 492"/>
                <a:gd name="T11" fmla="*/ 1 h 473"/>
                <a:gd name="T12" fmla="*/ 447 w 492"/>
                <a:gd name="T13" fmla="*/ 115 h 473"/>
                <a:gd name="T14" fmla="*/ 245 w 492"/>
                <a:gd name="T15" fmla="*/ 176 h 473"/>
                <a:gd name="T16" fmla="*/ 193 w 492"/>
                <a:gd name="T17" fmla="*/ 207 h 473"/>
                <a:gd name="T18" fmla="*/ 195 w 492"/>
                <a:gd name="T19" fmla="*/ 267 h 473"/>
                <a:gd name="T20" fmla="*/ 247 w 492"/>
                <a:gd name="T21" fmla="*/ 296 h 473"/>
                <a:gd name="T22" fmla="*/ 299 w 492"/>
                <a:gd name="T23" fmla="*/ 265 h 473"/>
                <a:gd name="T24" fmla="*/ 297 w 492"/>
                <a:gd name="T25" fmla="*/ 205 h 473"/>
                <a:gd name="T26" fmla="*/ 245 w 492"/>
                <a:gd name="T27" fmla="*/ 17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2" h="473">
                  <a:moveTo>
                    <a:pt x="447" y="115"/>
                  </a:moveTo>
                  <a:cubicBezTo>
                    <a:pt x="490" y="187"/>
                    <a:pt x="492" y="276"/>
                    <a:pt x="452" y="350"/>
                  </a:cubicBezTo>
                  <a:cubicBezTo>
                    <a:pt x="411" y="423"/>
                    <a:pt x="335" y="470"/>
                    <a:pt x="251" y="471"/>
                  </a:cubicBezTo>
                  <a:cubicBezTo>
                    <a:pt x="167" y="473"/>
                    <a:pt x="88" y="430"/>
                    <a:pt x="45" y="358"/>
                  </a:cubicBezTo>
                  <a:cubicBezTo>
                    <a:pt x="1" y="286"/>
                    <a:pt x="0" y="196"/>
                    <a:pt x="40" y="123"/>
                  </a:cubicBezTo>
                  <a:cubicBezTo>
                    <a:pt x="81" y="49"/>
                    <a:pt x="157" y="3"/>
                    <a:pt x="241" y="1"/>
                  </a:cubicBezTo>
                  <a:cubicBezTo>
                    <a:pt x="325" y="0"/>
                    <a:pt x="404" y="43"/>
                    <a:pt x="447" y="115"/>
                  </a:cubicBezTo>
                  <a:close/>
                  <a:moveTo>
                    <a:pt x="245" y="176"/>
                  </a:moveTo>
                  <a:cubicBezTo>
                    <a:pt x="223" y="177"/>
                    <a:pt x="204" y="189"/>
                    <a:pt x="193" y="207"/>
                  </a:cubicBezTo>
                  <a:cubicBezTo>
                    <a:pt x="183" y="226"/>
                    <a:pt x="184" y="249"/>
                    <a:pt x="195" y="267"/>
                  </a:cubicBezTo>
                  <a:cubicBezTo>
                    <a:pt x="206" y="286"/>
                    <a:pt x="226" y="297"/>
                    <a:pt x="247" y="296"/>
                  </a:cubicBezTo>
                  <a:cubicBezTo>
                    <a:pt x="269" y="296"/>
                    <a:pt x="288" y="284"/>
                    <a:pt x="299" y="265"/>
                  </a:cubicBezTo>
                  <a:cubicBezTo>
                    <a:pt x="309" y="247"/>
                    <a:pt x="308" y="224"/>
                    <a:pt x="297" y="205"/>
                  </a:cubicBezTo>
                  <a:cubicBezTo>
                    <a:pt x="286" y="187"/>
                    <a:pt x="266" y="176"/>
                    <a:pt x="245" y="176"/>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49" name="Freeform 21"/>
            <p:cNvSpPr>
              <a:spLocks noEditPoints="1"/>
            </p:cNvSpPr>
            <p:nvPr/>
          </p:nvSpPr>
          <p:spPr bwMode="auto">
            <a:xfrm>
              <a:off x="7321550" y="657226"/>
              <a:ext cx="695325" cy="684213"/>
            </a:xfrm>
            <a:custGeom>
              <a:avLst/>
              <a:gdLst>
                <a:gd name="T0" fmla="*/ 90 w 164"/>
                <a:gd name="T1" fmla="*/ 3 h 161"/>
                <a:gd name="T2" fmla="*/ 153 w 164"/>
                <a:gd name="T3" fmla="*/ 49 h 161"/>
                <a:gd name="T4" fmla="*/ 145 w 164"/>
                <a:gd name="T5" fmla="*/ 127 h 161"/>
                <a:gd name="T6" fmla="*/ 74 w 164"/>
                <a:gd name="T7" fmla="*/ 158 h 161"/>
                <a:gd name="T8" fmla="*/ 11 w 164"/>
                <a:gd name="T9" fmla="*/ 112 h 161"/>
                <a:gd name="T10" fmla="*/ 19 w 164"/>
                <a:gd name="T11" fmla="*/ 35 h 161"/>
                <a:gd name="T12" fmla="*/ 90 w 164"/>
                <a:gd name="T13" fmla="*/ 3 h 161"/>
                <a:gd name="T14" fmla="*/ 61 w 164"/>
                <a:gd name="T15" fmla="*/ 65 h 161"/>
                <a:gd name="T16" fmla="*/ 58 w 164"/>
                <a:gd name="T17" fmla="*/ 91 h 161"/>
                <a:gd name="T18" fmla="*/ 79 w 164"/>
                <a:gd name="T19" fmla="*/ 107 h 161"/>
                <a:gd name="T20" fmla="*/ 103 w 164"/>
                <a:gd name="T21" fmla="*/ 96 h 161"/>
                <a:gd name="T22" fmla="*/ 106 w 164"/>
                <a:gd name="T23" fmla="*/ 70 h 161"/>
                <a:gd name="T24" fmla="*/ 85 w 164"/>
                <a:gd name="T25" fmla="*/ 55 h 161"/>
                <a:gd name="T26" fmla="*/ 61 w 164"/>
                <a:gd name="T2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61">
                  <a:moveTo>
                    <a:pt x="90" y="3"/>
                  </a:moveTo>
                  <a:cubicBezTo>
                    <a:pt x="118" y="6"/>
                    <a:pt x="142" y="24"/>
                    <a:pt x="153" y="49"/>
                  </a:cubicBezTo>
                  <a:cubicBezTo>
                    <a:pt x="164" y="75"/>
                    <a:pt x="161" y="104"/>
                    <a:pt x="145" y="127"/>
                  </a:cubicBezTo>
                  <a:cubicBezTo>
                    <a:pt x="128" y="149"/>
                    <a:pt x="101" y="161"/>
                    <a:pt x="74" y="158"/>
                  </a:cubicBezTo>
                  <a:cubicBezTo>
                    <a:pt x="46" y="155"/>
                    <a:pt x="22" y="137"/>
                    <a:pt x="11" y="112"/>
                  </a:cubicBezTo>
                  <a:cubicBezTo>
                    <a:pt x="0" y="87"/>
                    <a:pt x="3" y="57"/>
                    <a:pt x="19" y="35"/>
                  </a:cubicBezTo>
                  <a:cubicBezTo>
                    <a:pt x="36" y="12"/>
                    <a:pt x="63" y="0"/>
                    <a:pt x="90" y="3"/>
                  </a:cubicBezTo>
                  <a:close/>
                  <a:moveTo>
                    <a:pt x="61" y="65"/>
                  </a:moveTo>
                  <a:cubicBezTo>
                    <a:pt x="55" y="73"/>
                    <a:pt x="54" y="83"/>
                    <a:pt x="58" y="91"/>
                  </a:cubicBezTo>
                  <a:cubicBezTo>
                    <a:pt x="62" y="100"/>
                    <a:pt x="70" y="106"/>
                    <a:pt x="79" y="107"/>
                  </a:cubicBezTo>
                  <a:cubicBezTo>
                    <a:pt x="88" y="108"/>
                    <a:pt x="97" y="104"/>
                    <a:pt x="103" y="96"/>
                  </a:cubicBezTo>
                  <a:cubicBezTo>
                    <a:pt x="109" y="89"/>
                    <a:pt x="110" y="79"/>
                    <a:pt x="106" y="70"/>
                  </a:cubicBezTo>
                  <a:cubicBezTo>
                    <a:pt x="102" y="62"/>
                    <a:pt x="94" y="56"/>
                    <a:pt x="85" y="55"/>
                  </a:cubicBezTo>
                  <a:cubicBezTo>
                    <a:pt x="75" y="54"/>
                    <a:pt x="66" y="58"/>
                    <a:pt x="61" y="65"/>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50" name="Freeform 22"/>
            <p:cNvSpPr>
              <a:spLocks noEditPoints="1"/>
            </p:cNvSpPr>
            <p:nvPr/>
          </p:nvSpPr>
          <p:spPr bwMode="auto">
            <a:xfrm>
              <a:off x="8037513" y="2724151"/>
              <a:ext cx="1084263" cy="1090613"/>
            </a:xfrm>
            <a:custGeom>
              <a:avLst/>
              <a:gdLst>
                <a:gd name="T0" fmla="*/ 212 w 256"/>
                <a:gd name="T1" fmla="*/ 216 h 257"/>
                <a:gd name="T2" fmla="*/ 94 w 256"/>
                <a:gd name="T3" fmla="*/ 245 h 257"/>
                <a:gd name="T4" fmla="*/ 10 w 256"/>
                <a:gd name="T5" fmla="*/ 157 h 257"/>
                <a:gd name="T6" fmla="*/ 44 w 256"/>
                <a:gd name="T7" fmla="*/ 40 h 257"/>
                <a:gd name="T8" fmla="*/ 162 w 256"/>
                <a:gd name="T9" fmla="*/ 12 h 257"/>
                <a:gd name="T10" fmla="*/ 246 w 256"/>
                <a:gd name="T11" fmla="*/ 100 h 257"/>
                <a:gd name="T12" fmla="*/ 212 w 256"/>
                <a:gd name="T13" fmla="*/ 216 h 257"/>
                <a:gd name="T14" fmla="*/ 146 w 256"/>
                <a:gd name="T15" fmla="*/ 124 h 257"/>
                <a:gd name="T16" fmla="*/ 133 w 256"/>
                <a:gd name="T17" fmla="*/ 111 h 257"/>
                <a:gd name="T18" fmla="*/ 116 w 256"/>
                <a:gd name="T19" fmla="*/ 115 h 257"/>
                <a:gd name="T20" fmla="*/ 111 w 256"/>
                <a:gd name="T21" fmla="*/ 133 h 257"/>
                <a:gd name="T22" fmla="*/ 123 w 256"/>
                <a:gd name="T23" fmla="*/ 146 h 257"/>
                <a:gd name="T24" fmla="*/ 140 w 256"/>
                <a:gd name="T25" fmla="*/ 141 h 257"/>
                <a:gd name="T26" fmla="*/ 146 w 256"/>
                <a:gd name="T27" fmla="*/ 1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7">
                  <a:moveTo>
                    <a:pt x="212" y="216"/>
                  </a:moveTo>
                  <a:cubicBezTo>
                    <a:pt x="180" y="246"/>
                    <a:pt x="135" y="257"/>
                    <a:pt x="94" y="245"/>
                  </a:cubicBezTo>
                  <a:cubicBezTo>
                    <a:pt x="52" y="233"/>
                    <a:pt x="20" y="199"/>
                    <a:pt x="10" y="157"/>
                  </a:cubicBezTo>
                  <a:cubicBezTo>
                    <a:pt x="0" y="115"/>
                    <a:pt x="13" y="70"/>
                    <a:pt x="44" y="40"/>
                  </a:cubicBezTo>
                  <a:cubicBezTo>
                    <a:pt x="76" y="10"/>
                    <a:pt x="121" y="0"/>
                    <a:pt x="162" y="12"/>
                  </a:cubicBezTo>
                  <a:cubicBezTo>
                    <a:pt x="204" y="24"/>
                    <a:pt x="236" y="58"/>
                    <a:pt x="246" y="100"/>
                  </a:cubicBezTo>
                  <a:cubicBezTo>
                    <a:pt x="256" y="142"/>
                    <a:pt x="243" y="186"/>
                    <a:pt x="212" y="216"/>
                  </a:cubicBezTo>
                  <a:close/>
                  <a:moveTo>
                    <a:pt x="146" y="124"/>
                  </a:moveTo>
                  <a:cubicBezTo>
                    <a:pt x="144" y="118"/>
                    <a:pt x="139" y="113"/>
                    <a:pt x="133" y="111"/>
                  </a:cubicBezTo>
                  <a:cubicBezTo>
                    <a:pt x="127" y="109"/>
                    <a:pt x="120" y="111"/>
                    <a:pt x="116" y="115"/>
                  </a:cubicBezTo>
                  <a:cubicBezTo>
                    <a:pt x="111" y="120"/>
                    <a:pt x="109" y="126"/>
                    <a:pt x="111" y="133"/>
                  </a:cubicBezTo>
                  <a:cubicBezTo>
                    <a:pt x="112" y="139"/>
                    <a:pt x="117" y="144"/>
                    <a:pt x="123" y="146"/>
                  </a:cubicBezTo>
                  <a:cubicBezTo>
                    <a:pt x="129" y="147"/>
                    <a:pt x="136" y="146"/>
                    <a:pt x="140" y="141"/>
                  </a:cubicBezTo>
                  <a:cubicBezTo>
                    <a:pt x="145" y="137"/>
                    <a:pt x="147" y="130"/>
                    <a:pt x="146" y="124"/>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51" name="Freeform 23"/>
            <p:cNvSpPr>
              <a:spLocks noEditPoints="1"/>
            </p:cNvSpPr>
            <p:nvPr/>
          </p:nvSpPr>
          <p:spPr bwMode="auto">
            <a:xfrm>
              <a:off x="8278813" y="958851"/>
              <a:ext cx="1508125" cy="1511300"/>
            </a:xfrm>
            <a:custGeom>
              <a:avLst/>
              <a:gdLst>
                <a:gd name="T0" fmla="*/ 295 w 356"/>
                <a:gd name="T1" fmla="*/ 57 h 356"/>
                <a:gd name="T2" fmla="*/ 341 w 356"/>
                <a:gd name="T3" fmla="*/ 219 h 356"/>
                <a:gd name="T4" fmla="*/ 223 w 356"/>
                <a:gd name="T5" fmla="*/ 340 h 356"/>
                <a:gd name="T6" fmla="*/ 61 w 356"/>
                <a:gd name="T7" fmla="*/ 298 h 356"/>
                <a:gd name="T8" fmla="*/ 15 w 356"/>
                <a:gd name="T9" fmla="*/ 136 h 356"/>
                <a:gd name="T10" fmla="*/ 132 w 356"/>
                <a:gd name="T11" fmla="*/ 16 h 356"/>
                <a:gd name="T12" fmla="*/ 295 w 356"/>
                <a:gd name="T13" fmla="*/ 57 h 356"/>
                <a:gd name="T14" fmla="*/ 142 w 356"/>
                <a:gd name="T15" fmla="*/ 51 h 356"/>
                <a:gd name="T16" fmla="*/ 50 w 356"/>
                <a:gd name="T17" fmla="*/ 145 h 356"/>
                <a:gd name="T18" fmla="*/ 86 w 356"/>
                <a:gd name="T19" fmla="*/ 272 h 356"/>
                <a:gd name="T20" fmla="*/ 214 w 356"/>
                <a:gd name="T21" fmla="*/ 305 h 356"/>
                <a:gd name="T22" fmla="*/ 306 w 356"/>
                <a:gd name="T23" fmla="*/ 210 h 356"/>
                <a:gd name="T24" fmla="*/ 270 w 356"/>
                <a:gd name="T25" fmla="*/ 83 h 356"/>
                <a:gd name="T26" fmla="*/ 142 w 356"/>
                <a:gd name="T27" fmla="*/ 5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6" h="356">
                  <a:moveTo>
                    <a:pt x="295" y="57"/>
                  </a:moveTo>
                  <a:cubicBezTo>
                    <a:pt x="338" y="99"/>
                    <a:pt x="356" y="161"/>
                    <a:pt x="341" y="219"/>
                  </a:cubicBezTo>
                  <a:cubicBezTo>
                    <a:pt x="326" y="277"/>
                    <a:pt x="281" y="323"/>
                    <a:pt x="223" y="340"/>
                  </a:cubicBezTo>
                  <a:cubicBezTo>
                    <a:pt x="166" y="356"/>
                    <a:pt x="104" y="340"/>
                    <a:pt x="61" y="298"/>
                  </a:cubicBezTo>
                  <a:cubicBezTo>
                    <a:pt x="18" y="256"/>
                    <a:pt x="0" y="195"/>
                    <a:pt x="15" y="136"/>
                  </a:cubicBezTo>
                  <a:cubicBezTo>
                    <a:pt x="30" y="78"/>
                    <a:pt x="75" y="32"/>
                    <a:pt x="132" y="16"/>
                  </a:cubicBezTo>
                  <a:cubicBezTo>
                    <a:pt x="190" y="0"/>
                    <a:pt x="252" y="16"/>
                    <a:pt x="295" y="57"/>
                  </a:cubicBezTo>
                  <a:close/>
                  <a:moveTo>
                    <a:pt x="142" y="51"/>
                  </a:moveTo>
                  <a:cubicBezTo>
                    <a:pt x="97" y="64"/>
                    <a:pt x="62" y="100"/>
                    <a:pt x="50" y="145"/>
                  </a:cubicBezTo>
                  <a:cubicBezTo>
                    <a:pt x="38" y="191"/>
                    <a:pt x="52" y="239"/>
                    <a:pt x="86" y="272"/>
                  </a:cubicBezTo>
                  <a:cubicBezTo>
                    <a:pt x="120" y="305"/>
                    <a:pt x="168" y="318"/>
                    <a:pt x="214" y="305"/>
                  </a:cubicBezTo>
                  <a:cubicBezTo>
                    <a:pt x="259" y="292"/>
                    <a:pt x="294" y="256"/>
                    <a:pt x="306" y="210"/>
                  </a:cubicBezTo>
                  <a:cubicBezTo>
                    <a:pt x="317" y="165"/>
                    <a:pt x="304" y="116"/>
                    <a:pt x="270" y="83"/>
                  </a:cubicBezTo>
                  <a:cubicBezTo>
                    <a:pt x="236" y="50"/>
                    <a:pt x="187" y="38"/>
                    <a:pt x="142" y="51"/>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52" name="Freeform 24"/>
            <p:cNvSpPr>
              <a:spLocks noEditPoints="1"/>
            </p:cNvSpPr>
            <p:nvPr/>
          </p:nvSpPr>
          <p:spPr bwMode="auto">
            <a:xfrm>
              <a:off x="7262813" y="3649663"/>
              <a:ext cx="698500" cy="679450"/>
            </a:xfrm>
            <a:custGeom>
              <a:avLst/>
              <a:gdLst>
                <a:gd name="T0" fmla="*/ 91 w 165"/>
                <a:gd name="T1" fmla="*/ 3 h 160"/>
                <a:gd name="T2" fmla="*/ 154 w 165"/>
                <a:gd name="T3" fmla="*/ 48 h 160"/>
                <a:gd name="T4" fmla="*/ 145 w 165"/>
                <a:gd name="T5" fmla="*/ 126 h 160"/>
                <a:gd name="T6" fmla="*/ 74 w 165"/>
                <a:gd name="T7" fmla="*/ 157 h 160"/>
                <a:gd name="T8" fmla="*/ 12 w 165"/>
                <a:gd name="T9" fmla="*/ 111 h 160"/>
                <a:gd name="T10" fmla="*/ 20 w 165"/>
                <a:gd name="T11" fmla="*/ 34 h 160"/>
                <a:gd name="T12" fmla="*/ 91 w 165"/>
                <a:gd name="T13" fmla="*/ 3 h 160"/>
                <a:gd name="T14" fmla="*/ 34 w 165"/>
                <a:gd name="T15" fmla="*/ 44 h 160"/>
                <a:gd name="T16" fmla="*/ 28 w 165"/>
                <a:gd name="T17" fmla="*/ 104 h 160"/>
                <a:gd name="T18" fmla="*/ 76 w 165"/>
                <a:gd name="T19" fmla="*/ 139 h 160"/>
                <a:gd name="T20" fmla="*/ 131 w 165"/>
                <a:gd name="T21" fmla="*/ 115 h 160"/>
                <a:gd name="T22" fmla="*/ 138 w 165"/>
                <a:gd name="T23" fmla="*/ 56 h 160"/>
                <a:gd name="T24" fmla="*/ 89 w 165"/>
                <a:gd name="T25" fmla="*/ 20 h 160"/>
                <a:gd name="T26" fmla="*/ 34 w 165"/>
                <a:gd name="T27" fmla="*/ 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60">
                  <a:moveTo>
                    <a:pt x="91" y="3"/>
                  </a:moveTo>
                  <a:cubicBezTo>
                    <a:pt x="119" y="6"/>
                    <a:pt x="143" y="23"/>
                    <a:pt x="154" y="48"/>
                  </a:cubicBezTo>
                  <a:cubicBezTo>
                    <a:pt x="165" y="74"/>
                    <a:pt x="162" y="103"/>
                    <a:pt x="145" y="126"/>
                  </a:cubicBezTo>
                  <a:cubicBezTo>
                    <a:pt x="129" y="148"/>
                    <a:pt x="102" y="160"/>
                    <a:pt x="74" y="157"/>
                  </a:cubicBezTo>
                  <a:cubicBezTo>
                    <a:pt x="47" y="154"/>
                    <a:pt x="23" y="137"/>
                    <a:pt x="12" y="111"/>
                  </a:cubicBezTo>
                  <a:cubicBezTo>
                    <a:pt x="0" y="86"/>
                    <a:pt x="4" y="56"/>
                    <a:pt x="20" y="34"/>
                  </a:cubicBezTo>
                  <a:cubicBezTo>
                    <a:pt x="36" y="11"/>
                    <a:pt x="63" y="0"/>
                    <a:pt x="91" y="3"/>
                  </a:cubicBezTo>
                  <a:close/>
                  <a:moveTo>
                    <a:pt x="34" y="44"/>
                  </a:moveTo>
                  <a:cubicBezTo>
                    <a:pt x="22" y="62"/>
                    <a:pt x="19" y="84"/>
                    <a:pt x="28" y="104"/>
                  </a:cubicBezTo>
                  <a:cubicBezTo>
                    <a:pt x="36" y="124"/>
                    <a:pt x="55" y="137"/>
                    <a:pt x="76" y="139"/>
                  </a:cubicBezTo>
                  <a:cubicBezTo>
                    <a:pt x="97" y="142"/>
                    <a:pt x="118" y="133"/>
                    <a:pt x="131" y="115"/>
                  </a:cubicBezTo>
                  <a:cubicBezTo>
                    <a:pt x="144" y="98"/>
                    <a:pt x="146" y="75"/>
                    <a:pt x="138" y="56"/>
                  </a:cubicBezTo>
                  <a:cubicBezTo>
                    <a:pt x="129" y="36"/>
                    <a:pt x="110" y="22"/>
                    <a:pt x="89" y="20"/>
                  </a:cubicBezTo>
                  <a:cubicBezTo>
                    <a:pt x="68" y="18"/>
                    <a:pt x="47" y="27"/>
                    <a:pt x="34" y="44"/>
                  </a:cubicBezTo>
                  <a:close/>
                </a:path>
              </a:pathLst>
            </a:custGeom>
            <a:noFill/>
            <a:ln w="25400" cap="flat">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grpSp>
      <p:sp>
        <p:nvSpPr>
          <p:cNvPr id="31" name="Freeform: Shape 30"/>
          <p:cNvSpPr/>
          <p:nvPr/>
        </p:nvSpPr>
        <p:spPr bwMode="auto">
          <a:xfrm flipH="1">
            <a:off x="20218" y="7937"/>
            <a:ext cx="12190558" cy="6855161"/>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a:gradFill flip="none" rotWithShape="1">
            <a:gsLst>
              <a:gs pos="0">
                <a:srgbClr val="FFC000"/>
              </a:gs>
              <a:gs pos="100000">
                <a:schemeClr val="accent1">
                  <a:alpha val="0"/>
                </a:schemeClr>
              </a:gs>
            </a:gsLst>
            <a:lin ang="0" scaled="1"/>
            <a:tileRect/>
          </a:gradFill>
          <a:ln w="63500" cap="flat">
            <a:noFill/>
            <a:prstDash val="solid"/>
            <a:miter lim="800000"/>
            <a:headEnd/>
            <a:tailEnd/>
          </a:ln>
        </p:spPr>
        <p:txBody>
          <a:bodyPr vert="horz" wrap="square" lIns="91440" tIns="45720" rIns="91440" bIns="45720" numCol="1" rtlCol="0" anchor="t" anchorCtr="0" compatLnSpc="1">
            <a:prstTxWarp prst="textNoShape">
              <a:avLst/>
            </a:prstTxWarp>
          </a:bodyPr>
          <a:lstStyle/>
          <a:p>
            <a:pPr algn="ctr"/>
            <a:endParaRPr lang="fr-CA">
              <a:solidFill>
                <a:srgbClr val="000000"/>
              </a:solidFill>
            </a:endParaRPr>
          </a:p>
        </p:txBody>
      </p:sp>
      <p:grpSp>
        <p:nvGrpSpPr>
          <p:cNvPr id="81" name="Group 80"/>
          <p:cNvGrpSpPr/>
          <p:nvPr/>
        </p:nvGrpSpPr>
        <p:grpSpPr>
          <a:xfrm>
            <a:off x="1141836" y="1855996"/>
            <a:ext cx="955836" cy="955836"/>
            <a:chOff x="6350" y="4763"/>
            <a:chExt cx="876300" cy="876300"/>
          </a:xfrm>
          <a:solidFill>
            <a:srgbClr val="CC3300"/>
          </a:solidFill>
        </p:grpSpPr>
        <p:sp>
          <p:nvSpPr>
            <p:cNvPr id="82" name="Freeform 5"/>
            <p:cNvSpPr>
              <a:spLocks/>
            </p:cNvSpPr>
            <p:nvPr/>
          </p:nvSpPr>
          <p:spPr bwMode="auto">
            <a:xfrm>
              <a:off x="6350" y="4763"/>
              <a:ext cx="876300" cy="876300"/>
            </a:xfrm>
            <a:custGeom>
              <a:avLst/>
              <a:gdLst>
                <a:gd name="T0" fmla="*/ 102 w 204"/>
                <a:gd name="T1" fmla="*/ 0 h 204"/>
                <a:gd name="T2" fmla="*/ 0 w 204"/>
                <a:gd name="T3" fmla="*/ 102 h 204"/>
                <a:gd name="T4" fmla="*/ 27 w 204"/>
                <a:gd name="T5" fmla="*/ 171 h 204"/>
                <a:gd name="T6" fmla="*/ 8 w 204"/>
                <a:gd name="T7" fmla="*/ 116 h 204"/>
                <a:gd name="T8" fmla="*/ 96 w 204"/>
                <a:gd name="T9" fmla="*/ 28 h 204"/>
                <a:gd name="T10" fmla="*/ 183 w 204"/>
                <a:gd name="T11" fmla="*/ 116 h 204"/>
                <a:gd name="T12" fmla="*/ 99 w 204"/>
                <a:gd name="T13" fmla="*/ 203 h 204"/>
                <a:gd name="T14" fmla="*/ 102 w 204"/>
                <a:gd name="T15" fmla="*/ 204 h 204"/>
                <a:gd name="T16" fmla="*/ 204 w 204"/>
                <a:gd name="T17" fmla="*/ 102 h 204"/>
                <a:gd name="T18" fmla="*/ 102 w 204"/>
                <a:gd name="T1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04">
                  <a:moveTo>
                    <a:pt x="102" y="0"/>
                  </a:moveTo>
                  <a:cubicBezTo>
                    <a:pt x="46" y="0"/>
                    <a:pt x="0" y="45"/>
                    <a:pt x="0" y="102"/>
                  </a:cubicBezTo>
                  <a:cubicBezTo>
                    <a:pt x="0" y="129"/>
                    <a:pt x="10" y="153"/>
                    <a:pt x="27" y="171"/>
                  </a:cubicBezTo>
                  <a:cubicBezTo>
                    <a:pt x="15" y="156"/>
                    <a:pt x="8" y="137"/>
                    <a:pt x="8" y="116"/>
                  </a:cubicBezTo>
                  <a:cubicBezTo>
                    <a:pt x="8" y="67"/>
                    <a:pt x="47" y="28"/>
                    <a:pt x="96" y="28"/>
                  </a:cubicBezTo>
                  <a:cubicBezTo>
                    <a:pt x="144" y="28"/>
                    <a:pt x="183" y="67"/>
                    <a:pt x="183" y="116"/>
                  </a:cubicBezTo>
                  <a:cubicBezTo>
                    <a:pt x="183" y="163"/>
                    <a:pt x="146" y="202"/>
                    <a:pt x="99" y="203"/>
                  </a:cubicBezTo>
                  <a:cubicBezTo>
                    <a:pt x="100" y="203"/>
                    <a:pt x="101" y="204"/>
                    <a:pt x="102" y="204"/>
                  </a:cubicBezTo>
                  <a:cubicBezTo>
                    <a:pt x="158" y="204"/>
                    <a:pt x="204" y="158"/>
                    <a:pt x="204" y="102"/>
                  </a:cubicBezTo>
                  <a:cubicBezTo>
                    <a:pt x="204" y="45"/>
                    <a:pt x="158" y="0"/>
                    <a:pt x="10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sp>
          <p:nvSpPr>
            <p:cNvPr id="83" name="Freeform 6"/>
            <p:cNvSpPr>
              <a:spLocks/>
            </p:cNvSpPr>
            <p:nvPr/>
          </p:nvSpPr>
          <p:spPr bwMode="auto">
            <a:xfrm>
              <a:off x="96838" y="176213"/>
              <a:ext cx="647700" cy="649288"/>
            </a:xfrm>
            <a:custGeom>
              <a:avLst/>
              <a:gdLst>
                <a:gd name="T0" fmla="*/ 116 w 151"/>
                <a:gd name="T1" fmla="*/ 12 h 151"/>
                <a:gd name="T2" fmla="*/ 140 w 151"/>
                <a:gd name="T3" fmla="*/ 61 h 151"/>
                <a:gd name="T4" fmla="*/ 81 w 151"/>
                <a:gd name="T5" fmla="*/ 121 h 151"/>
                <a:gd name="T6" fmla="*/ 21 w 151"/>
                <a:gd name="T7" fmla="*/ 61 h 151"/>
                <a:gd name="T8" fmla="*/ 80 w 151"/>
                <a:gd name="T9" fmla="*/ 1 h 151"/>
                <a:gd name="T10" fmla="*/ 75 w 151"/>
                <a:gd name="T11" fmla="*/ 0 h 151"/>
                <a:gd name="T12" fmla="*/ 0 w 151"/>
                <a:gd name="T13" fmla="*/ 76 h 151"/>
                <a:gd name="T14" fmla="*/ 75 w 151"/>
                <a:gd name="T15" fmla="*/ 151 h 151"/>
                <a:gd name="T16" fmla="*/ 151 w 151"/>
                <a:gd name="T17" fmla="*/ 76 h 151"/>
                <a:gd name="T18" fmla="*/ 116 w 151"/>
                <a:gd name="T19" fmla="*/ 1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151">
                  <a:moveTo>
                    <a:pt x="116" y="12"/>
                  </a:moveTo>
                  <a:cubicBezTo>
                    <a:pt x="131" y="23"/>
                    <a:pt x="140" y="41"/>
                    <a:pt x="140" y="61"/>
                  </a:cubicBezTo>
                  <a:cubicBezTo>
                    <a:pt x="140" y="94"/>
                    <a:pt x="114" y="121"/>
                    <a:pt x="81" y="121"/>
                  </a:cubicBezTo>
                  <a:cubicBezTo>
                    <a:pt x="47" y="121"/>
                    <a:pt x="21" y="94"/>
                    <a:pt x="21" y="61"/>
                  </a:cubicBezTo>
                  <a:cubicBezTo>
                    <a:pt x="21" y="28"/>
                    <a:pt x="47" y="1"/>
                    <a:pt x="80" y="1"/>
                  </a:cubicBezTo>
                  <a:cubicBezTo>
                    <a:pt x="78" y="1"/>
                    <a:pt x="77" y="0"/>
                    <a:pt x="75" y="0"/>
                  </a:cubicBezTo>
                  <a:cubicBezTo>
                    <a:pt x="34" y="0"/>
                    <a:pt x="0" y="34"/>
                    <a:pt x="0" y="76"/>
                  </a:cubicBezTo>
                  <a:cubicBezTo>
                    <a:pt x="0" y="118"/>
                    <a:pt x="34" y="151"/>
                    <a:pt x="75" y="151"/>
                  </a:cubicBezTo>
                  <a:cubicBezTo>
                    <a:pt x="117" y="151"/>
                    <a:pt x="151" y="118"/>
                    <a:pt x="151" y="76"/>
                  </a:cubicBezTo>
                  <a:cubicBezTo>
                    <a:pt x="151" y="49"/>
                    <a:pt x="137" y="26"/>
                    <a:pt x="11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fr-CA">
                <a:solidFill>
                  <a:srgbClr val="000000"/>
                </a:solidFill>
              </a:endParaRPr>
            </a:p>
          </p:txBody>
        </p:sp>
      </p:grpSp>
      <p:sp>
        <p:nvSpPr>
          <p:cNvPr id="2" name="ZoneTexte 1"/>
          <p:cNvSpPr txBox="1"/>
          <p:nvPr/>
        </p:nvSpPr>
        <p:spPr>
          <a:xfrm>
            <a:off x="8249117" y="466761"/>
            <a:ext cx="3295381" cy="5632311"/>
          </a:xfrm>
          <a:prstGeom prst="rect">
            <a:avLst/>
          </a:prstGeom>
          <a:noFill/>
        </p:spPr>
        <p:txBody>
          <a:bodyPr wrap="square" rtlCol="0">
            <a:spAutoFit/>
          </a:bodyPr>
          <a:lstStyle/>
          <a:p>
            <a:r>
              <a:rPr lang="fr-FR" sz="3600" b="1" dirty="0"/>
              <a:t>N’BALE</a:t>
            </a:r>
          </a:p>
          <a:p>
            <a:endParaRPr lang="fr-FR" sz="3600" b="1" dirty="0" smtClean="0"/>
          </a:p>
          <a:p>
            <a:r>
              <a:rPr lang="fr-FR" sz="3600" b="1" dirty="0" smtClean="0"/>
              <a:t>AKPE </a:t>
            </a:r>
          </a:p>
          <a:p>
            <a:endParaRPr lang="fr-FR" sz="3600" b="1" dirty="0"/>
          </a:p>
          <a:p>
            <a:r>
              <a:rPr lang="fr-FR" sz="3600" b="1" dirty="0" smtClean="0"/>
              <a:t>ISSOBODI</a:t>
            </a:r>
          </a:p>
          <a:p>
            <a:endParaRPr lang="fr-FR" sz="3600" b="1" dirty="0"/>
          </a:p>
          <a:p>
            <a:endParaRPr lang="fr-FR" sz="3600" b="1" dirty="0"/>
          </a:p>
          <a:p>
            <a:r>
              <a:rPr lang="fr-FR" sz="3600" b="1" dirty="0" smtClean="0"/>
              <a:t>MERCI </a:t>
            </a:r>
          </a:p>
          <a:p>
            <a:endParaRPr lang="fr-FR" sz="3600" b="1" dirty="0"/>
          </a:p>
          <a:p>
            <a:r>
              <a:rPr lang="fr-FR" sz="3600" b="1" dirty="0" smtClean="0"/>
              <a:t>THANK YOU</a:t>
            </a:r>
            <a:endParaRPr lang="fr-FR" sz="3600" b="1" dirty="0"/>
          </a:p>
        </p:txBody>
      </p:sp>
      <p:sp>
        <p:nvSpPr>
          <p:cNvPr id="4" name="AutoShape 2" descr="Résultat de recherche d'images pour &quot;ENFANT D'AFRIQUE&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6" name="AutoShape 6" descr="Résultat de recherche d'images pour &quot;ENFANT D'AFRIQUE&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8" descr="Résultat de recherche d'images pour &quot;ENFANT D'AFRIQUE&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1519554350"/>
      </p:ext>
    </p:extLst>
  </p:cSld>
  <p:clrMapOvr>
    <a:masterClrMapping/>
  </p:clrMapOvr>
  <mc:AlternateContent xmlns:mc="http://schemas.openxmlformats.org/markup-compatibility/2006" xmlns:p14="http://schemas.microsoft.com/office/powerpoint/2010/main">
    <mc:Choice Requires="p14">
      <p:transition spd="slow" p14:dur="1600" advClick="0" advTm="3000">
        <p:blinds dir="vert"/>
      </p:transition>
    </mc:Choice>
    <mc:Fallback xmlns="">
      <p:transition spd="slow" advClick="0" advTm="3000">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7401059" cy="584775"/>
          </a:xfrm>
          <a:prstGeom prst="rect">
            <a:avLst/>
          </a:prstGeom>
          <a:solidFill>
            <a:schemeClr val="tx1"/>
          </a:solidFill>
        </p:spPr>
        <p:txBody>
          <a:bodyPr wrap="square" rtlCol="0">
            <a:spAutoFit/>
          </a:bodyPr>
          <a:lstStyle/>
          <a:p>
            <a:pPr algn="ctr"/>
            <a:r>
              <a:rPr lang="fr-FR" sz="3200" dirty="0" smtClean="0">
                <a:solidFill>
                  <a:schemeClr val="bg1"/>
                </a:solidFill>
                <a:latin typeface="Rakesly Bk" panose="020B0506030202020204" pitchFamily="34" charset="0"/>
              </a:rPr>
              <a:t>…des faits concrets</a:t>
            </a:r>
            <a:endParaRPr lang="fr-FR" sz="3200" dirty="0">
              <a:solidFill>
                <a:schemeClr val="bg1"/>
              </a:solidFill>
              <a:latin typeface="Rakesly Bk" panose="020B0506030202020204" pitchFamily="34" charset="0"/>
            </a:endParaRPr>
          </a:p>
        </p:txBody>
      </p:sp>
      <p:sp>
        <p:nvSpPr>
          <p:cNvPr id="7" name="Rectangle 6"/>
          <p:cNvSpPr/>
          <p:nvPr/>
        </p:nvSpPr>
        <p:spPr>
          <a:xfrm>
            <a:off x="4057651" y="775824"/>
            <a:ext cx="8058150" cy="4916667"/>
          </a:xfrm>
          <a:prstGeom prst="rect">
            <a:avLst/>
          </a:prstGeom>
          <a:solidFill>
            <a:schemeClr val="bg1"/>
          </a:solidFill>
        </p:spPr>
        <p:txBody>
          <a:bodyPr wrap="square">
            <a:spAutoFit/>
          </a:bodyPr>
          <a:lstStyle/>
          <a:p>
            <a:pPr marL="342900" lvl="0" indent="-342900">
              <a:lnSpc>
                <a:spcPct val="107000"/>
              </a:lnSpc>
              <a:spcAft>
                <a:spcPts val="0"/>
              </a:spcAft>
              <a:buFont typeface="Symbol" panose="05050102010706020507" pitchFamily="18" charset="2"/>
              <a:buChar char=""/>
            </a:pPr>
            <a:r>
              <a:rPr lang="fr-FR" sz="2400" dirty="0" smtClean="0">
                <a:latin typeface="Rakesly Bk" panose="020B0506030202020204" pitchFamily="34" charset="0"/>
              </a:rPr>
              <a:t>inégalités </a:t>
            </a:r>
            <a:r>
              <a:rPr lang="fr-FR" sz="2400" dirty="0">
                <a:latin typeface="Rakesly Bk" panose="020B0506030202020204" pitchFamily="34" charset="0"/>
              </a:rPr>
              <a:t>en matière de couverture sanitaire et baisse de l’utilisation effective des services de santé</a:t>
            </a:r>
            <a:r>
              <a:rPr lang="fr-FR" sz="2400" dirty="0" smtClean="0">
                <a:latin typeface="Rakesly Bk" panose="020B0506030202020204" pitchFamily="34" charset="0"/>
              </a:rPr>
              <a:t>;</a:t>
            </a:r>
          </a:p>
          <a:p>
            <a:pPr lvl="0">
              <a:lnSpc>
                <a:spcPct val="107000"/>
              </a:lnSpc>
              <a:spcAft>
                <a:spcPts val="0"/>
              </a:spcAft>
            </a:pPr>
            <a:endParaRPr lang="fr-FR" sz="800" dirty="0">
              <a:latin typeface="Rakesly Bk" panose="020B0506030202020204" pitchFamily="34" charset="0"/>
            </a:endParaRPr>
          </a:p>
          <a:p>
            <a:pPr marL="342900" lvl="0" indent="-342900">
              <a:lnSpc>
                <a:spcPct val="107000"/>
              </a:lnSpc>
              <a:spcAft>
                <a:spcPts val="0"/>
              </a:spcAft>
              <a:buFont typeface="Symbol" panose="05050102010706020507" pitchFamily="18" charset="2"/>
              <a:buChar char=""/>
            </a:pPr>
            <a:r>
              <a:rPr lang="fr-FR" sz="2400" dirty="0">
                <a:latin typeface="Rakesly Bk" panose="020B0506030202020204" pitchFamily="34" charset="0"/>
              </a:rPr>
              <a:t>qualité insuffisante des soins et insatisfaction des bénéficiaires de prestations de </a:t>
            </a:r>
            <a:r>
              <a:rPr lang="fr-FR" sz="2400" dirty="0" smtClean="0">
                <a:latin typeface="Rakesly Bk" panose="020B0506030202020204" pitchFamily="34" charset="0"/>
              </a:rPr>
              <a:t>soins;</a:t>
            </a:r>
          </a:p>
          <a:p>
            <a:pPr marL="342900" lvl="0" indent="-342900">
              <a:lnSpc>
                <a:spcPct val="107000"/>
              </a:lnSpc>
              <a:spcAft>
                <a:spcPts val="0"/>
              </a:spcAft>
              <a:buFont typeface="Symbol" panose="05050102010706020507" pitchFamily="18" charset="2"/>
              <a:buChar char=""/>
            </a:pPr>
            <a:endParaRPr lang="fr-FR" sz="800" dirty="0">
              <a:latin typeface="Rakesly Bk" panose="020B0506030202020204" pitchFamily="34" charset="0"/>
            </a:endParaRPr>
          </a:p>
          <a:p>
            <a:pPr marL="342900" lvl="0" indent="-342900">
              <a:lnSpc>
                <a:spcPct val="107000"/>
              </a:lnSpc>
              <a:spcAft>
                <a:spcPts val="0"/>
              </a:spcAft>
              <a:buFont typeface="Symbol" panose="05050102010706020507" pitchFamily="18" charset="2"/>
              <a:buChar char=""/>
            </a:pPr>
            <a:r>
              <a:rPr lang="fr-FR" sz="2400" dirty="0">
                <a:latin typeface="Rakesly Bk" panose="020B0506030202020204" pitchFamily="34" charset="0"/>
              </a:rPr>
              <a:t>déficit de ressources </a:t>
            </a:r>
            <a:r>
              <a:rPr lang="fr-FR" sz="2400" dirty="0" smtClean="0">
                <a:latin typeface="Rakesly Bk" panose="020B0506030202020204" pitchFamily="34" charset="0"/>
              </a:rPr>
              <a:t>humaines: </a:t>
            </a:r>
            <a:r>
              <a:rPr lang="fr-FR" sz="2400" dirty="0">
                <a:latin typeface="Rakesly Bk" panose="020B0506030202020204" pitchFamily="34" charset="0"/>
              </a:rPr>
              <a:t>0,6 personnel  de santé pour 1.000 habitants contre un seuil minimal acceptable de 2,3 selon </a:t>
            </a:r>
            <a:r>
              <a:rPr lang="fr-FR" sz="2400" dirty="0" smtClean="0">
                <a:latin typeface="Rakesly Bk" panose="020B0506030202020204" pitchFamily="34" charset="0"/>
              </a:rPr>
              <a:t>l’OMS</a:t>
            </a:r>
          </a:p>
          <a:p>
            <a:pPr marL="342900" lvl="0" indent="-342900">
              <a:lnSpc>
                <a:spcPct val="107000"/>
              </a:lnSpc>
              <a:spcAft>
                <a:spcPts val="0"/>
              </a:spcAft>
              <a:buFont typeface="Symbol" panose="05050102010706020507" pitchFamily="18" charset="2"/>
              <a:buChar char=""/>
            </a:pPr>
            <a:endParaRPr lang="fr-FR" sz="800" dirty="0">
              <a:latin typeface="Rakesly Bk" panose="020B0506030202020204" pitchFamily="34" charset="0"/>
            </a:endParaRPr>
          </a:p>
          <a:p>
            <a:pPr marL="342900" lvl="0" indent="-342900">
              <a:lnSpc>
                <a:spcPct val="107000"/>
              </a:lnSpc>
              <a:spcAft>
                <a:spcPts val="0"/>
              </a:spcAft>
              <a:buFont typeface="Symbol" panose="05050102010706020507" pitchFamily="18" charset="2"/>
              <a:buChar char=""/>
            </a:pPr>
            <a:r>
              <a:rPr lang="fr-FR" sz="2400" dirty="0">
                <a:latin typeface="Rakesly Bk" panose="020B0506030202020204" pitchFamily="34" charset="0"/>
              </a:rPr>
              <a:t>mortalité infanto juvénile, </a:t>
            </a:r>
            <a:r>
              <a:rPr lang="fr-FR" sz="2400" dirty="0" smtClean="0">
                <a:latin typeface="Rakesly Bk" panose="020B0506030202020204" pitchFamily="34" charset="0"/>
              </a:rPr>
              <a:t>significativement élevée: 89 </a:t>
            </a:r>
            <a:r>
              <a:rPr lang="fr-FR" sz="2400" dirty="0">
                <a:latin typeface="Rakesly Bk" panose="020B0506030202020204" pitchFamily="34" charset="0"/>
              </a:rPr>
              <a:t>décès pour 1 000 naissances </a:t>
            </a:r>
            <a:r>
              <a:rPr lang="fr-FR" sz="2400" dirty="0" smtClean="0">
                <a:latin typeface="Rakesly Bk" panose="020B0506030202020204" pitchFamily="34" charset="0"/>
              </a:rPr>
              <a:t>vivantes;</a:t>
            </a:r>
          </a:p>
          <a:p>
            <a:pPr lvl="0">
              <a:lnSpc>
                <a:spcPct val="107000"/>
              </a:lnSpc>
              <a:spcAft>
                <a:spcPts val="0"/>
              </a:spcAft>
            </a:pPr>
            <a:endParaRPr lang="fr-FR" sz="500" dirty="0">
              <a:latin typeface="Rakesly Bk" panose="020B0506030202020204" pitchFamily="34" charset="0"/>
            </a:endParaRPr>
          </a:p>
          <a:p>
            <a:pPr marL="342900" lvl="0" indent="-342900">
              <a:lnSpc>
                <a:spcPct val="107000"/>
              </a:lnSpc>
              <a:spcAft>
                <a:spcPts val="800"/>
              </a:spcAft>
              <a:buFont typeface="Symbol" panose="05050102010706020507" pitchFamily="18" charset="2"/>
              <a:buChar char=""/>
            </a:pPr>
            <a:r>
              <a:rPr lang="fr-FR" sz="2400" dirty="0" smtClean="0">
                <a:latin typeface="Rakesly Bk" panose="020B0506030202020204" pitchFamily="34" charset="0"/>
              </a:rPr>
              <a:t>mortalité maternelle, niveau </a:t>
            </a:r>
            <a:r>
              <a:rPr lang="fr-FR" sz="2400" dirty="0">
                <a:latin typeface="Rakesly Bk" panose="020B0506030202020204" pitchFamily="34" charset="0"/>
              </a:rPr>
              <a:t>hautement </a:t>
            </a:r>
            <a:r>
              <a:rPr lang="fr-FR" sz="2400" dirty="0" smtClean="0">
                <a:latin typeface="Rakesly Bk" panose="020B0506030202020204" pitchFamily="34" charset="0"/>
              </a:rPr>
              <a:t>préoccupant: environ </a:t>
            </a:r>
            <a:r>
              <a:rPr lang="fr-FR" sz="2400" dirty="0">
                <a:latin typeface="Rakesly Bk" panose="020B0506030202020204" pitchFamily="34" charset="0"/>
              </a:rPr>
              <a:t>400/100.000 naissances vivantes en </a:t>
            </a:r>
            <a:r>
              <a:rPr lang="fr-FR" sz="2400" dirty="0" smtClean="0">
                <a:latin typeface="Rakesly Bk" panose="020B0506030202020204" pitchFamily="34" charset="0"/>
              </a:rPr>
              <a:t>2013</a:t>
            </a:r>
            <a:endParaRPr lang="fr-FR" sz="2400" dirty="0">
              <a:latin typeface="Rakesly Bk" panose="020B0506030202020204" pitchFamily="34" charset="0"/>
            </a:endParaRPr>
          </a:p>
        </p:txBody>
      </p:sp>
      <p:pic>
        <p:nvPicPr>
          <p:cNvPr id="1026" name="Picture 2" descr="Résultat de recherche d'images pour &quot;sante en Afrique&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584774"/>
            <a:ext cx="4048125" cy="28823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3467100"/>
            <a:ext cx="4069448" cy="2671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e 8"/>
          <p:cNvGrpSpPr/>
          <p:nvPr/>
        </p:nvGrpSpPr>
        <p:grpSpPr>
          <a:xfrm>
            <a:off x="992" y="6139086"/>
            <a:ext cx="12191008" cy="746974"/>
            <a:chOff x="5440582" y="3090930"/>
            <a:chExt cx="6721367" cy="360608"/>
          </a:xfrm>
        </p:grpSpPr>
        <p:sp>
          <p:nvSpPr>
            <p:cNvPr id="10" name="Rectangle 9"/>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90327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5"/>
          <p:cNvSpPr txBox="1"/>
          <p:nvPr/>
        </p:nvSpPr>
        <p:spPr>
          <a:xfrm>
            <a:off x="231014" y="262124"/>
            <a:ext cx="7598534" cy="584775"/>
          </a:xfrm>
          <a:prstGeom prst="rect">
            <a:avLst/>
          </a:prstGeom>
          <a:solidFill>
            <a:schemeClr val="tx1"/>
          </a:solidFill>
        </p:spPr>
        <p:txBody>
          <a:bodyPr wrap="square" rtlCol="0">
            <a:spAutoFit/>
          </a:bodyPr>
          <a:lstStyle/>
          <a:p>
            <a:pPr algn="ctr"/>
            <a:r>
              <a:rPr lang="fr-FR" sz="3200" dirty="0" smtClean="0">
                <a:solidFill>
                  <a:schemeClr val="bg1"/>
                </a:solidFill>
                <a:latin typeface="Rakesly Bk" panose="020B0506030202020204" pitchFamily="34" charset="0"/>
              </a:rPr>
              <a:t>…en quoi cela nous concerne-t-il?</a:t>
            </a:r>
            <a:endParaRPr lang="fr-FR" sz="3200" dirty="0">
              <a:solidFill>
                <a:schemeClr val="bg1"/>
              </a:solidFill>
              <a:latin typeface="Rakesly Bk" panose="020B0506030202020204" pitchFamily="34" charset="0"/>
            </a:endParaRPr>
          </a:p>
        </p:txBody>
      </p:sp>
      <p:sp>
        <p:nvSpPr>
          <p:cNvPr id="9" name="Rectangle 8"/>
          <p:cNvSpPr/>
          <p:nvPr/>
        </p:nvSpPr>
        <p:spPr>
          <a:xfrm>
            <a:off x="335788" y="1001423"/>
            <a:ext cx="11758801" cy="1692771"/>
          </a:xfrm>
          <a:prstGeom prst="rect">
            <a:avLst/>
          </a:prstGeom>
          <a:solidFill>
            <a:schemeClr val="bg1"/>
          </a:solidFill>
        </p:spPr>
        <p:txBody>
          <a:bodyPr wrap="square">
            <a:spAutoFit/>
          </a:bodyPr>
          <a:lstStyle/>
          <a:p>
            <a:r>
              <a:rPr lang="fr-FR" sz="2400" dirty="0">
                <a:latin typeface="Rakesly Bk" panose="020B0506030202020204" pitchFamily="34" charset="0"/>
              </a:rPr>
              <a:t>« L'État reconnaît aux citoyens le droit à la </a:t>
            </a:r>
            <a:r>
              <a:rPr lang="fr-FR" sz="2400" dirty="0" smtClean="0">
                <a:latin typeface="Rakesly Bk" panose="020B0506030202020204" pitchFamily="34" charset="0"/>
              </a:rPr>
              <a:t>santé. Il </a:t>
            </a:r>
            <a:r>
              <a:rPr lang="fr-FR" sz="2400" dirty="0">
                <a:latin typeface="Rakesly Bk" panose="020B0506030202020204" pitchFamily="34" charset="0"/>
              </a:rPr>
              <a:t>œuvre à le </a:t>
            </a:r>
            <a:r>
              <a:rPr lang="fr-FR" sz="2400" dirty="0" smtClean="0">
                <a:latin typeface="Rakesly Bk" panose="020B0506030202020204" pitchFamily="34" charset="0"/>
              </a:rPr>
              <a:t>promouvoir».</a:t>
            </a:r>
          </a:p>
          <a:p>
            <a:r>
              <a:rPr lang="fr-FR" sz="2400" dirty="0" smtClean="0">
                <a:latin typeface="Rakesly Bk" panose="020B0506030202020204" pitchFamily="34" charset="0"/>
              </a:rPr>
              <a:t> Article </a:t>
            </a:r>
            <a:r>
              <a:rPr lang="fr-FR" sz="2400" dirty="0">
                <a:latin typeface="Rakesly Bk" panose="020B0506030202020204" pitchFamily="34" charset="0"/>
              </a:rPr>
              <a:t>34, Titre </a:t>
            </a:r>
            <a:r>
              <a:rPr lang="fr-FR" sz="2400" dirty="0" smtClean="0">
                <a:latin typeface="Rakesly Bk" panose="020B0506030202020204" pitchFamily="34" charset="0"/>
              </a:rPr>
              <a:t>2, Constitution </a:t>
            </a:r>
            <a:r>
              <a:rPr lang="fr-FR" sz="2400" dirty="0">
                <a:latin typeface="Rakesly Bk" panose="020B0506030202020204" pitchFamily="34" charset="0"/>
              </a:rPr>
              <a:t>de la République du </a:t>
            </a:r>
            <a:r>
              <a:rPr lang="fr-FR" sz="2400" dirty="0" smtClean="0">
                <a:latin typeface="Rakesly Bk" panose="020B0506030202020204" pitchFamily="34" charset="0"/>
              </a:rPr>
              <a:t>Togo. </a:t>
            </a:r>
          </a:p>
          <a:p>
            <a:endParaRPr lang="fr-FR" sz="800" dirty="0">
              <a:latin typeface="Rakesly Bk" panose="020B0506030202020204" pitchFamily="34" charset="0"/>
            </a:endParaRPr>
          </a:p>
          <a:p>
            <a:r>
              <a:rPr lang="fr-FR" sz="2400" dirty="0" smtClean="0">
                <a:latin typeface="Rakesly Bk" panose="020B0506030202020204" pitchFamily="34" charset="0"/>
              </a:rPr>
              <a:t>Les </a:t>
            </a:r>
            <a:r>
              <a:rPr lang="fr-FR" sz="2400" dirty="0">
                <a:latin typeface="Rakesly Bk" panose="020B0506030202020204" pitchFamily="34" charset="0"/>
              </a:rPr>
              <a:t>finances publiques à travers le budget permettent la traduction financière de la politique publique de </a:t>
            </a:r>
            <a:r>
              <a:rPr lang="fr-FR" sz="2400" dirty="0" smtClean="0">
                <a:latin typeface="Rakesly Bk" panose="020B0506030202020204" pitchFamily="34" charset="0"/>
              </a:rPr>
              <a:t>santé.</a:t>
            </a:r>
            <a:endParaRPr lang="fr-FR" sz="2400" dirty="0">
              <a:latin typeface="Rakesly Bk" panose="020B0506030202020204" pitchFamily="34" charset="0"/>
            </a:endParaRPr>
          </a:p>
        </p:txBody>
      </p:sp>
      <p:sp>
        <p:nvSpPr>
          <p:cNvPr id="3" name="TextBox 2"/>
          <p:cNvSpPr txBox="1"/>
          <p:nvPr/>
        </p:nvSpPr>
        <p:spPr>
          <a:xfrm>
            <a:off x="401056" y="3671941"/>
            <a:ext cx="11420475" cy="3046988"/>
          </a:xfrm>
          <a:prstGeom prst="rect">
            <a:avLst/>
          </a:prstGeom>
          <a:solidFill>
            <a:schemeClr val="bg1"/>
          </a:solidFill>
        </p:spPr>
        <p:txBody>
          <a:bodyPr wrap="square" rtlCol="0">
            <a:spAutoFit/>
          </a:bodyPr>
          <a:lstStyle/>
          <a:p>
            <a:pPr algn="just"/>
            <a:r>
              <a:rPr lang="fr-FR" sz="2400" dirty="0">
                <a:latin typeface="Rakesly Bk" panose="020B0506030202020204" pitchFamily="34" charset="0"/>
              </a:rPr>
              <a:t>Investir dans les systèmes de santé au Togo est une opportunité pour faire progresser la croissance économique et le </a:t>
            </a:r>
            <a:r>
              <a:rPr lang="fr-FR" sz="2400" dirty="0" smtClean="0">
                <a:latin typeface="Rakesly Bk" panose="020B0506030202020204" pitchFamily="34" charset="0"/>
              </a:rPr>
              <a:t>développement, </a:t>
            </a:r>
            <a:r>
              <a:rPr lang="fr-FR" sz="2400" dirty="0">
                <a:latin typeface="Rakesly Bk" panose="020B0506030202020204" pitchFamily="34" charset="0"/>
              </a:rPr>
              <a:t>contribuer à sauver des millions de vies et prévenir les handicaps à vie et rapprocher le pays de la réalisation des objectifs de la stratégie nationale de réduction de la pauvreté et des Objectifs de Développement Durables (ODD). </a:t>
            </a:r>
            <a:endParaRPr lang="fr-FR" sz="2400" dirty="0" smtClean="0">
              <a:latin typeface="Rakesly Bk" panose="020B0506030202020204" pitchFamily="34" charset="0"/>
            </a:endParaRPr>
          </a:p>
          <a:p>
            <a:pPr algn="just"/>
            <a:r>
              <a:rPr lang="fr-FR" sz="2400" dirty="0" smtClean="0">
                <a:latin typeface="Rakesly Bk" panose="020B0506030202020204" pitchFamily="34" charset="0"/>
              </a:rPr>
              <a:t>Dans les pays d’Afrique et d’Asie :Malnutrition </a:t>
            </a:r>
            <a:r>
              <a:rPr lang="fr-FR" sz="2400" dirty="0">
                <a:latin typeface="Rakesly Bk" panose="020B0506030202020204" pitchFamily="34" charset="0"/>
                <a:sym typeface="Wingdings" pitchFamily="2" charset="2"/>
              </a:rPr>
              <a:t> Réduit le PIB de 4 à 16%, Ebola  1 à 3% du PIB, </a:t>
            </a:r>
            <a:r>
              <a:rPr lang="fr-FR" sz="2400" dirty="0" smtClean="0">
                <a:latin typeface="Rakesly Bk" panose="020B0506030202020204" pitchFamily="34" charset="0"/>
                <a:sym typeface="Wingdings" pitchFamily="2" charset="2"/>
              </a:rPr>
              <a:t>l’assainissement0,9 à 3% du PIB.</a:t>
            </a:r>
            <a:endParaRPr lang="fr-FR" sz="2400" dirty="0">
              <a:latin typeface="Rakesly Bk" panose="020B0506030202020204" pitchFamily="34" charset="0"/>
            </a:endParaRPr>
          </a:p>
          <a:p>
            <a:pPr algn="just"/>
            <a:endParaRPr lang="fr-FR" sz="2400" dirty="0" smtClean="0">
              <a:latin typeface="Rakesly Bk" panose="020B0506030202020204" pitchFamily="34" charset="0"/>
            </a:endParaRPr>
          </a:p>
        </p:txBody>
      </p:sp>
      <p:sp>
        <p:nvSpPr>
          <p:cNvPr id="10" name="TextBox 3"/>
          <p:cNvSpPr txBox="1"/>
          <p:nvPr/>
        </p:nvSpPr>
        <p:spPr>
          <a:xfrm>
            <a:off x="6043209" y="3082169"/>
            <a:ext cx="5778321" cy="584775"/>
          </a:xfrm>
          <a:prstGeom prst="rect">
            <a:avLst/>
          </a:prstGeom>
          <a:solidFill>
            <a:schemeClr val="tx1"/>
          </a:solidFill>
        </p:spPr>
        <p:txBody>
          <a:bodyPr wrap="square" rtlCol="0">
            <a:spAutoFit/>
          </a:bodyPr>
          <a:lstStyle/>
          <a:p>
            <a:pPr algn="ctr"/>
            <a:r>
              <a:rPr lang="fr-FR" sz="3200" dirty="0" smtClean="0">
                <a:solidFill>
                  <a:schemeClr val="bg1"/>
                </a:solidFill>
                <a:latin typeface="Rakesly Bk" panose="020B0506030202020204" pitchFamily="34" charset="0"/>
              </a:rPr>
              <a:t>Pourquoi y travailler?</a:t>
            </a:r>
            <a:endParaRPr lang="fr-FR" sz="3200" dirty="0">
              <a:solidFill>
                <a:schemeClr val="bg1"/>
              </a:solidFill>
              <a:latin typeface="Rakesly Bk" panose="020B0506030202020204" pitchFamily="34" charset="0"/>
            </a:endParaRPr>
          </a:p>
        </p:txBody>
      </p:sp>
    </p:spTree>
    <p:extLst>
      <p:ext uri="{BB962C8B-B14F-4D97-AF65-F5344CB8AC3E}">
        <p14:creationId xmlns:p14="http://schemas.microsoft.com/office/powerpoint/2010/main" val="167234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5663814" y="1025981"/>
            <a:ext cx="5731100" cy="1800200"/>
          </a:xfrm>
          <a:prstGeom prst="rect">
            <a:avLst/>
          </a:prstGeom>
        </p:spPr>
        <p:txBody>
          <a:bodyPr vert="horz" anchor="b" anchorCtr="0">
            <a:noAutofit/>
          </a:bodyPr>
          <a:lstStyle>
            <a:lvl1pPr algn="l" rtl="0" eaLnBrk="1" latinLnBrk="0" hangingPunct="1">
              <a:spcBef>
                <a:spcPct val="0"/>
              </a:spcBef>
              <a:buNone/>
              <a:defRPr kumimoji="0" sz="4700" kern="1200">
                <a:solidFill>
                  <a:srgbClr val="00005E"/>
                </a:solidFill>
                <a:latin typeface="+mn-lt"/>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noProof="0" dirty="0" smtClean="0">
                <a:latin typeface="Georgia"/>
              </a:rPr>
              <a:t>Quelques chiffres…</a:t>
            </a:r>
            <a:endParaRPr kumimoji="0" lang="fr-FR" sz="4700" b="0" i="0" u="none" strike="noStrike" kern="1200" cap="none" spc="0" normalizeH="0" baseline="0" noProof="0" dirty="0">
              <a:ln>
                <a:noFill/>
              </a:ln>
              <a:solidFill>
                <a:srgbClr val="00005E"/>
              </a:solidFill>
              <a:effectLst/>
              <a:uLnTx/>
              <a:uFillTx/>
              <a:latin typeface="Georgia"/>
              <a:ea typeface="+mj-ea"/>
              <a:cs typeface="Arial" pitchFamily="34" charset="0"/>
            </a:endParaRPr>
          </a:p>
        </p:txBody>
      </p:sp>
      <p:pic>
        <p:nvPicPr>
          <p:cNvPr id="1026" name="Picture 2" descr="Image associé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5440583"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e 6"/>
          <p:cNvGrpSpPr/>
          <p:nvPr/>
        </p:nvGrpSpPr>
        <p:grpSpPr>
          <a:xfrm>
            <a:off x="5440582" y="3090930"/>
            <a:ext cx="6721367" cy="746974"/>
            <a:chOff x="5440582" y="3090930"/>
            <a:chExt cx="6721367" cy="360608"/>
          </a:xfrm>
        </p:grpSpPr>
        <p:sp>
          <p:nvSpPr>
            <p:cNvPr id="2" name="Rectangle 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109718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smtClean="0">
                <a:solidFill>
                  <a:schemeClr val="bg1"/>
                </a:solidFill>
                <a:latin typeface="Rakesly Bk" panose="020B0506030202020204" pitchFamily="34" charset="0"/>
              </a:rPr>
              <a:t>Comment ces messages ont été développés?</a:t>
            </a:r>
            <a:endParaRPr lang="fr-FR" sz="3200" dirty="0">
              <a:solidFill>
                <a:schemeClr val="bg1"/>
              </a:solidFill>
              <a:latin typeface="Rakesly Bk" panose="020B0506030202020204" pitchFamily="34" charset="0"/>
            </a:endParaRPr>
          </a:p>
        </p:txBody>
      </p:sp>
      <p:pic>
        <p:nvPicPr>
          <p:cNvPr id="2" name="Image 1"/>
          <p:cNvPicPr>
            <a:picLocks noChangeAspect="1"/>
          </p:cNvPicPr>
          <p:nvPr/>
        </p:nvPicPr>
        <p:blipFill>
          <a:blip r:embed="rId2"/>
          <a:stretch>
            <a:fillRect/>
          </a:stretch>
        </p:blipFill>
        <p:spPr>
          <a:xfrm>
            <a:off x="-529" y="-297"/>
            <a:ext cx="12193057" cy="6858594"/>
          </a:xfrm>
          <a:prstGeom prst="rect">
            <a:avLst/>
          </a:prstGeom>
        </p:spPr>
      </p:pic>
      <p:sp>
        <p:nvSpPr>
          <p:cNvPr id="4" name="Rectangle 3"/>
          <p:cNvSpPr/>
          <p:nvPr/>
        </p:nvSpPr>
        <p:spPr>
          <a:xfrm>
            <a:off x="548449" y="446320"/>
            <a:ext cx="11420670" cy="1569660"/>
          </a:xfrm>
          <a:prstGeom prst="rect">
            <a:avLst/>
          </a:prstGeom>
        </p:spPr>
        <p:txBody>
          <a:bodyPr wrap="square">
            <a:spAutoFit/>
          </a:bodyPr>
          <a:lstStyle/>
          <a:p>
            <a:pPr marL="457200" indent="-457200">
              <a:buFont typeface="Wingdings" panose="05000000000000000000" pitchFamily="2" charset="2"/>
              <a:buChar char="§"/>
            </a:pPr>
            <a:r>
              <a:rPr lang="fr-FR" sz="3200" dirty="0" smtClean="0"/>
              <a:t>Au </a:t>
            </a:r>
            <a:r>
              <a:rPr lang="fr-FR" sz="3200" dirty="0"/>
              <a:t>Togo, la dépense totale de santé (DTS) est de </a:t>
            </a:r>
            <a:r>
              <a:rPr lang="fr-FR" sz="3200" dirty="0" smtClean="0"/>
              <a:t>91,6 milliards XOF (CNS 2010), </a:t>
            </a:r>
            <a:r>
              <a:rPr lang="fr-FR" sz="3200" dirty="0"/>
              <a:t>soit </a:t>
            </a:r>
            <a:r>
              <a:rPr lang="fr-FR" sz="3200" dirty="0" smtClean="0"/>
              <a:t>5,8% </a:t>
            </a:r>
            <a:r>
              <a:rPr lang="fr-FR" sz="3200" dirty="0"/>
              <a:t>du PIB ce qui correspond à une dépense annuelle par habitant de </a:t>
            </a:r>
            <a:r>
              <a:rPr lang="fr-FR" sz="3200" dirty="0" smtClean="0"/>
              <a:t>14.857 XOF (USD 29,7). </a:t>
            </a:r>
          </a:p>
        </p:txBody>
      </p:sp>
      <p:sp>
        <p:nvSpPr>
          <p:cNvPr id="3" name="ZoneTexte 2"/>
          <p:cNvSpPr txBox="1"/>
          <p:nvPr/>
        </p:nvSpPr>
        <p:spPr>
          <a:xfrm>
            <a:off x="548449" y="2321940"/>
            <a:ext cx="10601325" cy="2554545"/>
          </a:xfrm>
          <a:prstGeom prst="rect">
            <a:avLst/>
          </a:prstGeom>
        </p:spPr>
        <p:txBody>
          <a:bodyPr wrap="square">
            <a:spAutoFit/>
          </a:bodyPr>
          <a:lstStyle>
            <a:defPPr>
              <a:defRPr lang="fr-FR"/>
            </a:defPPr>
            <a:lvl1pPr marL="457200" indent="-457200">
              <a:buFont typeface="Wingdings" panose="05000000000000000000" pitchFamily="2" charset="2"/>
              <a:buChar char="§"/>
              <a:defRPr sz="3200"/>
            </a:lvl1pPr>
          </a:lstStyle>
          <a:p>
            <a:r>
              <a:rPr lang="fr-CH" dirty="0"/>
              <a:t>Pour couvrir l’accès à un paquet de services essentiels pour </a:t>
            </a:r>
            <a:r>
              <a:rPr lang="fr-CH" dirty="0" smtClean="0"/>
              <a:t>la couverture universelle, </a:t>
            </a:r>
            <a:r>
              <a:rPr lang="fr-CH" dirty="0"/>
              <a:t>la dépense de santé est </a:t>
            </a:r>
            <a:r>
              <a:rPr lang="fr-CH" dirty="0" smtClean="0"/>
              <a:t>estimée à 42.090 XOF (</a:t>
            </a:r>
            <a:r>
              <a:rPr lang="fr-FR" dirty="0" smtClean="0"/>
              <a:t>USD </a:t>
            </a:r>
            <a:r>
              <a:rPr lang="fr-CH" dirty="0" smtClean="0"/>
              <a:t>86) </a:t>
            </a:r>
            <a:r>
              <a:rPr lang="fr-CH" dirty="0"/>
              <a:t>par habitant par an (McIntyre &amp; </a:t>
            </a:r>
            <a:r>
              <a:rPr lang="fr-CH" dirty="0" err="1"/>
              <a:t>Meheus</a:t>
            </a:r>
            <a:r>
              <a:rPr lang="fr-CH" dirty="0"/>
              <a:t>, 2014). </a:t>
            </a:r>
          </a:p>
          <a:p>
            <a:pPr marL="0" indent="0">
              <a:buNone/>
            </a:pPr>
            <a:endParaRPr lang="fr-FR" dirty="0"/>
          </a:p>
        </p:txBody>
      </p:sp>
      <p:sp>
        <p:nvSpPr>
          <p:cNvPr id="6" name="ZoneTexte 5"/>
          <p:cNvSpPr txBox="1"/>
          <p:nvPr/>
        </p:nvSpPr>
        <p:spPr>
          <a:xfrm>
            <a:off x="548449" y="4626080"/>
            <a:ext cx="10687050" cy="1077218"/>
          </a:xfrm>
          <a:prstGeom prst="rect">
            <a:avLst/>
          </a:prstGeom>
          <a:noFill/>
        </p:spPr>
        <p:txBody>
          <a:bodyPr wrap="square" rtlCol="0">
            <a:spAutoFit/>
          </a:bodyPr>
          <a:lstStyle/>
          <a:p>
            <a:pPr marL="457200" indent="-457200">
              <a:buFont typeface="Wingdings" panose="05000000000000000000" pitchFamily="2" charset="2"/>
              <a:buChar char="§"/>
            </a:pPr>
            <a:r>
              <a:rPr lang="fr-FR" sz="3200" dirty="0"/>
              <a:t>L</a:t>
            </a:r>
            <a:r>
              <a:rPr lang="fr-FR" sz="3200" dirty="0" smtClean="0"/>
              <a:t>es</a:t>
            </a:r>
            <a:r>
              <a:rPr lang="fr-FR" dirty="0" smtClean="0"/>
              <a:t> </a:t>
            </a:r>
            <a:r>
              <a:rPr lang="fr-FR" sz="3200" dirty="0"/>
              <a:t>dépenses</a:t>
            </a:r>
            <a:r>
              <a:rPr lang="fr-FR" dirty="0"/>
              <a:t> </a:t>
            </a:r>
            <a:r>
              <a:rPr lang="fr-FR" sz="3200" dirty="0"/>
              <a:t>publiques</a:t>
            </a:r>
            <a:r>
              <a:rPr lang="fr-FR" dirty="0"/>
              <a:t> </a:t>
            </a:r>
            <a:r>
              <a:rPr lang="fr-FR" sz="3200" dirty="0"/>
              <a:t>de santé représentent 51% des DTS dont : 36% pour les PTF et 15% pour l’Etat.</a:t>
            </a:r>
          </a:p>
        </p:txBody>
      </p:sp>
    </p:spTree>
    <p:extLst>
      <p:ext uri="{BB962C8B-B14F-4D97-AF65-F5344CB8AC3E}">
        <p14:creationId xmlns:p14="http://schemas.microsoft.com/office/powerpoint/2010/main" val="291681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8449" y="376424"/>
            <a:ext cx="6695333" cy="584775"/>
          </a:xfrm>
          <a:prstGeom prst="rect">
            <a:avLst/>
          </a:prstGeom>
          <a:solidFill>
            <a:schemeClr val="tx1"/>
          </a:solidFill>
        </p:spPr>
        <p:txBody>
          <a:bodyPr wrap="square" rtlCol="0">
            <a:spAutoFit/>
          </a:bodyPr>
          <a:lstStyle/>
          <a:p>
            <a:r>
              <a:rPr lang="fr-FR" sz="3200" dirty="0">
                <a:solidFill>
                  <a:prstClr val="white"/>
                </a:solidFill>
                <a:latin typeface="Rakesly Bk" panose="020B0506030202020204" pitchFamily="34" charset="0"/>
              </a:rPr>
              <a:t>Comment ces messages ont été développés?</a:t>
            </a:r>
          </a:p>
        </p:txBody>
      </p:sp>
      <p:pic>
        <p:nvPicPr>
          <p:cNvPr id="2" name="Image 1"/>
          <p:cNvPicPr>
            <a:picLocks noChangeAspect="1"/>
          </p:cNvPicPr>
          <p:nvPr/>
        </p:nvPicPr>
        <p:blipFill>
          <a:blip r:embed="rId2"/>
          <a:stretch>
            <a:fillRect/>
          </a:stretch>
        </p:blipFill>
        <p:spPr>
          <a:xfrm>
            <a:off x="-529" y="-297"/>
            <a:ext cx="12193057" cy="6858594"/>
          </a:xfrm>
          <a:prstGeom prst="rect">
            <a:avLst/>
          </a:prstGeom>
        </p:spPr>
      </p:pic>
      <p:graphicFrame>
        <p:nvGraphicFramePr>
          <p:cNvPr id="7" name="Graphique 6"/>
          <p:cNvGraphicFramePr>
            <a:graphicFrameLocks/>
          </p:cNvGraphicFramePr>
          <p:nvPr>
            <p:extLst>
              <p:ext uri="{D42A27DB-BD31-4B8C-83A1-F6EECF244321}">
                <p14:modId xmlns:p14="http://schemas.microsoft.com/office/powerpoint/2010/main" val="1172771312"/>
              </p:ext>
            </p:extLst>
          </p:nvPr>
        </p:nvGraphicFramePr>
        <p:xfrm>
          <a:off x="-529" y="0"/>
          <a:ext cx="12192529" cy="68579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57041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5663814" y="1025980"/>
            <a:ext cx="5115803" cy="5027089"/>
          </a:xfrm>
          <a:prstGeom prst="rect">
            <a:avLst/>
          </a:prstGeom>
        </p:spPr>
        <p:txBody>
          <a:bodyPr vert="horz" anchor="b" anchorCtr="0">
            <a:noAutofit/>
          </a:bodyPr>
          <a:lstStyle>
            <a:lvl1pPr algn="l" rtl="0" eaLnBrk="1" latinLnBrk="0" hangingPunct="1">
              <a:spcBef>
                <a:spcPct val="0"/>
              </a:spcBef>
              <a:buNone/>
              <a:defRPr kumimoji="0" sz="4700" kern="1200">
                <a:solidFill>
                  <a:srgbClr val="00005E"/>
                </a:solidFill>
                <a:latin typeface="+mn-lt"/>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4700" b="0" i="0" u="none" strike="noStrike" kern="1200" cap="none" spc="0" normalizeH="0" baseline="0" noProof="0" dirty="0">
              <a:ln>
                <a:noFill/>
              </a:ln>
              <a:solidFill>
                <a:srgbClr val="00005E"/>
              </a:solidFill>
              <a:effectLst/>
              <a:uLnTx/>
              <a:uFillTx/>
              <a:latin typeface="Georgia"/>
              <a:ea typeface="+mj-ea"/>
              <a:cs typeface="Arial" pitchFamily="34" charset="0"/>
            </a:endParaRPr>
          </a:p>
        </p:txBody>
      </p:sp>
      <p:sp>
        <p:nvSpPr>
          <p:cNvPr id="5" name="AutoShape 6" descr="Résultat de recherche d'images pour &quot;enfants africains malades&quot;"/>
          <p:cNvSpPr>
            <a:spLocks noChangeAspect="1" noChangeArrowheads="1"/>
          </p:cNvSpPr>
          <p:nvPr/>
        </p:nvSpPr>
        <p:spPr bwMode="auto">
          <a:xfrm>
            <a:off x="4521513" y="204494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7" name="Image 6"/>
          <p:cNvPicPr>
            <a:picLocks noChangeAspect="1"/>
          </p:cNvPicPr>
          <p:nvPr/>
        </p:nvPicPr>
        <p:blipFill>
          <a:blip r:embed="rId2"/>
          <a:stretch>
            <a:fillRect/>
          </a:stretch>
        </p:blipFill>
        <p:spPr>
          <a:xfrm>
            <a:off x="0" y="0"/>
            <a:ext cx="5652362" cy="2826181"/>
          </a:xfrm>
          <a:prstGeom prst="rect">
            <a:avLst/>
          </a:prstGeom>
        </p:spPr>
      </p:pic>
      <p:pic>
        <p:nvPicPr>
          <p:cNvPr id="2056" name="Picture 8" descr="Image associé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67317"/>
            <a:ext cx="5663814" cy="3790683"/>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e 10"/>
          <p:cNvGrpSpPr/>
          <p:nvPr/>
        </p:nvGrpSpPr>
        <p:grpSpPr>
          <a:xfrm>
            <a:off x="1" y="2869045"/>
            <a:ext cx="5663814" cy="169696"/>
            <a:chOff x="5440582" y="3090930"/>
            <a:chExt cx="6721367" cy="360608"/>
          </a:xfrm>
        </p:grpSpPr>
        <p:sp>
          <p:nvSpPr>
            <p:cNvPr id="12" name="Rectangle 1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7"/>
          <p:cNvSpPr/>
          <p:nvPr/>
        </p:nvSpPr>
        <p:spPr>
          <a:xfrm>
            <a:off x="5999596" y="4837481"/>
            <a:ext cx="5803192" cy="1538883"/>
          </a:xfrm>
          <a:prstGeom prst="rect">
            <a:avLst/>
          </a:prstGeom>
        </p:spPr>
        <p:txBody>
          <a:bodyPr wrap="none">
            <a:spAutoFit/>
          </a:bodyPr>
          <a:lstStyle/>
          <a:p>
            <a:pPr>
              <a:spcBef>
                <a:spcPct val="0"/>
              </a:spcBef>
            </a:pPr>
            <a:r>
              <a:rPr lang="fr-FR" sz="4700" dirty="0" smtClean="0">
                <a:solidFill>
                  <a:srgbClr val="00005E"/>
                </a:solidFill>
                <a:latin typeface="Georgia"/>
                <a:ea typeface="+mj-ea"/>
                <a:cs typeface="Arial" pitchFamily="34" charset="0"/>
              </a:rPr>
              <a:t>Processus et </a:t>
            </a:r>
          </a:p>
          <a:p>
            <a:pPr>
              <a:spcBef>
                <a:spcPct val="0"/>
              </a:spcBef>
            </a:pPr>
            <a:r>
              <a:rPr lang="fr-FR" sz="4700" dirty="0" smtClean="0">
                <a:solidFill>
                  <a:srgbClr val="00005E"/>
                </a:solidFill>
                <a:latin typeface="Georgia"/>
                <a:ea typeface="+mj-ea"/>
                <a:cs typeface="Arial" pitchFamily="34" charset="0"/>
              </a:rPr>
              <a:t>allocation budgétaire</a:t>
            </a:r>
            <a:endParaRPr lang="fr-FR" sz="4700" dirty="0">
              <a:solidFill>
                <a:srgbClr val="00005E"/>
              </a:solidFill>
              <a:latin typeface="Georgia"/>
              <a:ea typeface="+mj-ea"/>
              <a:cs typeface="Arial" pitchFamily="34" charset="0"/>
            </a:endParaRPr>
          </a:p>
        </p:txBody>
      </p:sp>
      <p:grpSp>
        <p:nvGrpSpPr>
          <p:cNvPr id="21" name="Groupe 20"/>
          <p:cNvGrpSpPr/>
          <p:nvPr/>
        </p:nvGrpSpPr>
        <p:grpSpPr>
          <a:xfrm>
            <a:off x="5723127" y="3786649"/>
            <a:ext cx="6356130" cy="727537"/>
            <a:chOff x="5440582" y="3090930"/>
            <a:chExt cx="6721367" cy="360608"/>
          </a:xfrm>
        </p:grpSpPr>
        <p:sp>
          <p:nvSpPr>
            <p:cNvPr id="22" name="Rectangle 21"/>
            <p:cNvSpPr/>
            <p:nvPr/>
          </p:nvSpPr>
          <p:spPr>
            <a:xfrm>
              <a:off x="5440582" y="3094150"/>
              <a:ext cx="3644721" cy="33485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9143999" y="3094151"/>
              <a:ext cx="656823" cy="33485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10097036" y="3090933"/>
              <a:ext cx="48705" cy="334850"/>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10738091" y="3094150"/>
              <a:ext cx="656823" cy="344512"/>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11505126" y="3090930"/>
              <a:ext cx="656823" cy="360608"/>
            </a:xfrm>
            <a:prstGeom prst="rect">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10207249" y="3094150"/>
              <a:ext cx="160244" cy="334850"/>
            </a:xfrm>
            <a:prstGeom prst="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10410421" y="3094150"/>
              <a:ext cx="278300" cy="333777"/>
            </a:xfrm>
            <a:prstGeom prst="rect">
              <a:avLst/>
            </a:prstGeom>
            <a:solidFill>
              <a:schemeClr val="accent4">
                <a:lumMod val="40000"/>
                <a:lumOff val="6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p:cNvSpPr/>
            <p:nvPr/>
          </p:nvSpPr>
          <p:spPr>
            <a:xfrm>
              <a:off x="9843832" y="3090933"/>
              <a:ext cx="160244" cy="33485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462444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Phantom - Deep Purple">
      <a:dk1>
        <a:srgbClr val="000000"/>
      </a:dk1>
      <a:lt1>
        <a:srgbClr val="FFFFFF"/>
      </a:lt1>
      <a:dk2>
        <a:srgbClr val="000000"/>
      </a:dk2>
      <a:lt2>
        <a:srgbClr val="FFFFFF"/>
      </a:lt2>
      <a:accent1>
        <a:srgbClr val="28113D"/>
      </a:accent1>
      <a:accent2>
        <a:srgbClr val="421C63"/>
      </a:accent2>
      <a:accent3>
        <a:srgbClr val="5D288C"/>
      </a:accent3>
      <a:accent4>
        <a:srgbClr val="7030A8"/>
      </a:accent4>
      <a:accent5>
        <a:srgbClr val="863AC9"/>
      </a:accent5>
      <a:accent6>
        <a:srgbClr val="9575CD"/>
      </a:accent6>
      <a:hlink>
        <a:srgbClr val="7F7F7F"/>
      </a:hlink>
      <a:folHlink>
        <a:srgbClr val="7F7F7F"/>
      </a:folHlink>
    </a:clrScheme>
    <a:fontScheme name="Phantom">
      <a:majorFont>
        <a:latin typeface="Metropolis Extra Bold"/>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solidFill>
        <a:ln w="63500" cap="flat">
          <a:noFill/>
          <a:prstDash val="solid"/>
          <a:miter lim="800000"/>
          <a:headEnd/>
          <a:tailEnd/>
        </a:ln>
      </a:spPr>
      <a:bodyPr vert="horz" wrap="square" lIns="91440" tIns="45720" rIns="91440" bIns="45720" numCol="1" anchor="t" anchorCtr="0" compatLnSpc="1">
        <a:prstTxWarp prst="textNoShape">
          <a:avLst/>
        </a:prstTxWarp>
      </a:bodyPr>
      <a:lstStyle>
        <a:defPPr algn="ctr">
          <a:defRPr/>
        </a:defPPr>
      </a:lstStyle>
    </a:spDef>
    <a:lnDef>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1248</TotalTime>
  <Words>2111</Words>
  <Application>Microsoft Office PowerPoint</Application>
  <PresentationFormat>Personnalisé</PresentationFormat>
  <Paragraphs>157</Paragraphs>
  <Slides>34</Slides>
  <Notes>1</Notes>
  <HiddenSlides>0</HiddenSlides>
  <MMClips>0</MMClips>
  <ScaleCrop>false</ScaleCrop>
  <HeadingPairs>
    <vt:vector size="4" baseType="variant">
      <vt:variant>
        <vt:lpstr>Thème</vt:lpstr>
      </vt:variant>
      <vt:variant>
        <vt:i4>4</vt:i4>
      </vt:variant>
      <vt:variant>
        <vt:lpstr>Titres des diapositives</vt:lpstr>
      </vt:variant>
      <vt:variant>
        <vt:i4>34</vt:i4>
      </vt:variant>
    </vt:vector>
  </HeadingPairs>
  <TitlesOfParts>
    <vt:vector size="38" baseType="lpstr">
      <vt:lpstr>Thème Office</vt:lpstr>
      <vt:lpstr>Office Theme</vt:lpstr>
      <vt:lpstr>1_Office Theme</vt:lpstr>
      <vt:lpstr>2_Office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Aftar Morou</dc:creator>
  <cp:lastModifiedBy>Direction du Budget</cp:lastModifiedBy>
  <cp:revision>116</cp:revision>
  <cp:lastPrinted>2017-02-08T17:17:17Z</cp:lastPrinted>
  <dcterms:created xsi:type="dcterms:W3CDTF">2017-02-06T16:32:29Z</dcterms:created>
  <dcterms:modified xsi:type="dcterms:W3CDTF">2017-02-09T10:33:57Z</dcterms:modified>
</cp:coreProperties>
</file>